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62"/>
  </p:notesMasterIdLst>
  <p:handoutMasterIdLst>
    <p:handoutMasterId r:id="rId63"/>
  </p:handoutMasterIdLst>
  <p:sldIdLst>
    <p:sldId id="257" r:id="rId2"/>
    <p:sldId id="266" r:id="rId3"/>
    <p:sldId id="269" r:id="rId4"/>
    <p:sldId id="363" r:id="rId5"/>
    <p:sldId id="361" r:id="rId6"/>
    <p:sldId id="317" r:id="rId7"/>
    <p:sldId id="359" r:id="rId8"/>
    <p:sldId id="501" r:id="rId9"/>
    <p:sldId id="322" r:id="rId10"/>
    <p:sldId id="395" r:id="rId11"/>
    <p:sldId id="389" r:id="rId12"/>
    <p:sldId id="396" r:id="rId13"/>
    <p:sldId id="398" r:id="rId14"/>
    <p:sldId id="402" r:id="rId15"/>
    <p:sldId id="465" r:id="rId16"/>
    <p:sldId id="466" r:id="rId17"/>
    <p:sldId id="470" r:id="rId18"/>
    <p:sldId id="416" r:id="rId19"/>
    <p:sldId id="421" r:id="rId20"/>
    <p:sldId id="487" r:id="rId21"/>
    <p:sldId id="488" r:id="rId22"/>
    <p:sldId id="489" r:id="rId23"/>
    <p:sldId id="473" r:id="rId24"/>
    <p:sldId id="474" r:id="rId25"/>
    <p:sldId id="475" r:id="rId26"/>
    <p:sldId id="476" r:id="rId27"/>
    <p:sldId id="477" r:id="rId28"/>
    <p:sldId id="478" r:id="rId29"/>
    <p:sldId id="479" r:id="rId30"/>
    <p:sldId id="422" r:id="rId31"/>
    <p:sldId id="482" r:id="rId32"/>
    <p:sldId id="441" r:id="rId33"/>
    <p:sldId id="442" r:id="rId34"/>
    <p:sldId id="483" r:id="rId35"/>
    <p:sldId id="446" r:id="rId36"/>
    <p:sldId id="448" r:id="rId37"/>
    <p:sldId id="447" r:id="rId38"/>
    <p:sldId id="449" r:id="rId39"/>
    <p:sldId id="484" r:id="rId40"/>
    <p:sldId id="428" r:id="rId41"/>
    <p:sldId id="429" r:id="rId42"/>
    <p:sldId id="432" r:id="rId43"/>
    <p:sldId id="433" r:id="rId44"/>
    <p:sldId id="427" r:id="rId45"/>
    <p:sldId id="499" r:id="rId46"/>
    <p:sldId id="434" r:id="rId47"/>
    <p:sldId id="435" r:id="rId48"/>
    <p:sldId id="436" r:id="rId49"/>
    <p:sldId id="490" r:id="rId50"/>
    <p:sldId id="492" r:id="rId51"/>
    <p:sldId id="493" r:id="rId52"/>
    <p:sldId id="494" r:id="rId53"/>
    <p:sldId id="495" r:id="rId54"/>
    <p:sldId id="496" r:id="rId55"/>
    <p:sldId id="498" r:id="rId56"/>
    <p:sldId id="346" r:id="rId57"/>
    <p:sldId id="383" r:id="rId58"/>
    <p:sldId id="384" r:id="rId59"/>
    <p:sldId id="500" r:id="rId60"/>
    <p:sldId id="329" r:id="rId61"/>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ble, Erika, L" initials="CEL" lastIdx="27" clrIdx="0">
    <p:extLst/>
  </p:cmAuthor>
  <p:cmAuthor id="2" name="Biancarelli, Dea Lucia" initials="BDL" lastIdx="1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586"/>
    <a:srgbClr val="C81A1E"/>
    <a:srgbClr val="CECECF"/>
    <a:srgbClr val="CC0000"/>
    <a:srgbClr val="015522"/>
    <a:srgbClr val="B4BCC5"/>
    <a:srgbClr val="487EAA"/>
    <a:srgbClr val="48B0AA"/>
    <a:srgbClr val="373545"/>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92" autoAdjust="0"/>
    <p:restoredTop sz="83426" autoAdjust="0"/>
  </p:normalViewPr>
  <p:slideViewPr>
    <p:cSldViewPr snapToGrid="0">
      <p:cViewPr varScale="1">
        <p:scale>
          <a:sx n="55" d="100"/>
          <a:sy n="55" d="100"/>
        </p:scale>
        <p:origin x="1236" y="72"/>
      </p:cViewPr>
      <p:guideLst>
        <p:guide orient="horz" pos="2160"/>
        <p:guide pos="3840"/>
      </p:guideLst>
    </p:cSldViewPr>
  </p:slideViewPr>
  <p:outlineViewPr>
    <p:cViewPr>
      <p:scale>
        <a:sx n="33" d="100"/>
        <a:sy n="33" d="100"/>
      </p:scale>
      <p:origin x="0" y="-1488"/>
    </p:cViewPr>
  </p:outlineViewPr>
  <p:notesTextViewPr>
    <p:cViewPr>
      <p:scale>
        <a:sx n="100" d="100"/>
        <a:sy n="100" d="100"/>
      </p:scale>
      <p:origin x="0" y="0"/>
    </p:cViewPr>
  </p:notesTextViewPr>
  <p:sorterViewPr>
    <p:cViewPr>
      <p:scale>
        <a:sx n="100" d="100"/>
        <a:sy n="100" d="100"/>
      </p:scale>
      <p:origin x="0" y="202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84981272888826"/>
          <c:y val="5.0324504891434016E-2"/>
          <c:w val="0.678163956140996"/>
          <c:h val="0.7638696784045228"/>
        </c:manualLayout>
      </c:layout>
      <c:lineChart>
        <c:grouping val="standard"/>
        <c:varyColors val="0"/>
        <c:ser>
          <c:idx val="0"/>
          <c:order val="0"/>
          <c:tx>
            <c:strRef>
              <c:f>Sheet1!$B$1</c:f>
              <c:strCache>
                <c:ptCount val="1"/>
                <c:pt idx="0">
                  <c:v>ASSERT</c:v>
                </c:pt>
              </c:strCache>
            </c:strRef>
          </c:tx>
          <c:spPr>
            <a:ln w="57150">
              <a:solidFill>
                <a:srgbClr val="7030A0"/>
              </a:solidFill>
            </a:ln>
          </c:spPr>
          <c:marker>
            <c:symbol val="none"/>
          </c:marker>
          <c:cat>
            <c:strRef>
              <c:f>Sheet1!$A$2:$A$19</c:f>
              <c:strCache>
                <c:ptCount val="18"/>
                <c:pt idx="0">
                  <c:v>Jan</c:v>
                </c:pt>
                <c:pt idx="1">
                  <c:v>Feb</c:v>
                </c:pt>
                <c:pt idx="2">
                  <c:v>Mar</c:v>
                </c:pt>
                <c:pt idx="3">
                  <c:v>Apr</c:v>
                </c:pt>
                <c:pt idx="4">
                  <c:v>May</c:v>
                </c:pt>
                <c:pt idx="5">
                  <c:v>June</c:v>
                </c:pt>
                <c:pt idx="6">
                  <c:v>July</c:v>
                </c:pt>
                <c:pt idx="7">
                  <c:v>Aug</c:v>
                </c:pt>
                <c:pt idx="8">
                  <c:v>Sept</c:v>
                </c:pt>
                <c:pt idx="9">
                  <c:v>Oct</c:v>
                </c:pt>
                <c:pt idx="10">
                  <c:v>Nov</c:v>
                </c:pt>
                <c:pt idx="11">
                  <c:v>Dec</c:v>
                </c:pt>
                <c:pt idx="12">
                  <c:v>Jan</c:v>
                </c:pt>
                <c:pt idx="13">
                  <c:v>Feb</c:v>
                </c:pt>
                <c:pt idx="14">
                  <c:v>Mar</c:v>
                </c:pt>
                <c:pt idx="15">
                  <c:v>Apr</c:v>
                </c:pt>
                <c:pt idx="16">
                  <c:v>May</c:v>
                </c:pt>
                <c:pt idx="17">
                  <c:v>June</c:v>
                </c:pt>
              </c:strCache>
            </c:strRef>
          </c:cat>
          <c:val>
            <c:numRef>
              <c:f>Sheet1!$B$2:$B$19</c:f>
              <c:numCache>
                <c:formatCode>General</c:formatCode>
                <c:ptCount val="18"/>
                <c:pt idx="0">
                  <c:v>26</c:v>
                </c:pt>
                <c:pt idx="1">
                  <c:v>24</c:v>
                </c:pt>
                <c:pt idx="2">
                  <c:v>24</c:v>
                </c:pt>
                <c:pt idx="3">
                  <c:v>8</c:v>
                </c:pt>
                <c:pt idx="4">
                  <c:v>6</c:v>
                </c:pt>
                <c:pt idx="5">
                  <c:v>19</c:v>
                </c:pt>
                <c:pt idx="6">
                  <c:v>11</c:v>
                </c:pt>
                <c:pt idx="7">
                  <c:v>19</c:v>
                </c:pt>
                <c:pt idx="8">
                  <c:v>13</c:v>
                </c:pt>
                <c:pt idx="9">
                  <c:v>18</c:v>
                </c:pt>
                <c:pt idx="10">
                  <c:v>12</c:v>
                </c:pt>
                <c:pt idx="11">
                  <c:v>18</c:v>
                </c:pt>
                <c:pt idx="12">
                  <c:v>12</c:v>
                </c:pt>
                <c:pt idx="13">
                  <c:v>12</c:v>
                </c:pt>
                <c:pt idx="14">
                  <c:v>28</c:v>
                </c:pt>
                <c:pt idx="15">
                  <c:v>21</c:v>
                </c:pt>
                <c:pt idx="16">
                  <c:v>29</c:v>
                </c:pt>
                <c:pt idx="17">
                  <c:v>25</c:v>
                </c:pt>
              </c:numCache>
            </c:numRef>
          </c:val>
          <c:smooth val="0"/>
          <c:extLst>
            <c:ext xmlns:c16="http://schemas.microsoft.com/office/drawing/2014/chart" uri="{C3380CC4-5D6E-409C-BE32-E72D297353CC}">
              <c16:uniqueId val="{00000000-7E85-4262-9695-27E19FCCC338}"/>
            </c:ext>
          </c:extLst>
        </c:ser>
        <c:dLbls>
          <c:showLegendKey val="0"/>
          <c:showVal val="0"/>
          <c:showCatName val="0"/>
          <c:showSerName val="0"/>
          <c:showPercent val="0"/>
          <c:showBubbleSize val="0"/>
        </c:dLbls>
        <c:smooth val="0"/>
        <c:axId val="111816064"/>
        <c:axId val="111834240"/>
      </c:lineChart>
      <c:catAx>
        <c:axId val="111816064"/>
        <c:scaling>
          <c:orientation val="minMax"/>
        </c:scaling>
        <c:delete val="0"/>
        <c:axPos val="b"/>
        <c:numFmt formatCode="General" sourceLinked="0"/>
        <c:majorTickMark val="out"/>
        <c:minorTickMark val="none"/>
        <c:tickLblPos val="nextTo"/>
        <c:txPr>
          <a:bodyPr/>
          <a:lstStyle/>
          <a:p>
            <a:pPr>
              <a:defRPr sz="2000">
                <a:latin typeface="Century Gothic" panose="020B0502020202020204" pitchFamily="34" charset="0"/>
              </a:defRPr>
            </a:pPr>
            <a:endParaRPr lang="en-US"/>
          </a:p>
        </c:txPr>
        <c:crossAx val="111834240"/>
        <c:crosses val="autoZero"/>
        <c:auto val="1"/>
        <c:lblAlgn val="ctr"/>
        <c:lblOffset val="100"/>
        <c:noMultiLvlLbl val="0"/>
      </c:catAx>
      <c:valAx>
        <c:axId val="111834240"/>
        <c:scaling>
          <c:orientation val="minMax"/>
        </c:scaling>
        <c:delete val="0"/>
        <c:axPos val="l"/>
        <c:majorGridlines/>
        <c:title>
          <c:tx>
            <c:rich>
              <a:bodyPr/>
              <a:lstStyle/>
              <a:p>
                <a:pPr>
                  <a:defRPr sz="2000" b="0">
                    <a:latin typeface="Century Gothic" panose="020B0502020202020204" pitchFamily="34" charset="0"/>
                  </a:defRPr>
                </a:pPr>
                <a:r>
                  <a:rPr lang="en-US" sz="2000" b="0" dirty="0" smtClean="0">
                    <a:latin typeface="Century Gothic" panose="020B0502020202020204" pitchFamily="34" charset="0"/>
                  </a:rPr>
                  <a:t>%</a:t>
                </a:r>
                <a:r>
                  <a:rPr lang="en-US" sz="2000" b="0" baseline="0" dirty="0" smtClean="0">
                    <a:latin typeface="Century Gothic" panose="020B0502020202020204" pitchFamily="34" charset="0"/>
                  </a:rPr>
                  <a:t> At-Risk Patients Receiving Narcan Kit</a:t>
                </a:r>
                <a:endParaRPr lang="en-US" sz="2000" b="0" dirty="0">
                  <a:latin typeface="Century Gothic" panose="020B0502020202020204" pitchFamily="34" charset="0"/>
                </a:endParaRPr>
              </a:p>
            </c:rich>
          </c:tx>
          <c:layout>
            <c:manualLayout>
              <c:xMode val="edge"/>
              <c:yMode val="edge"/>
              <c:x val="3.1321944750494962E-2"/>
              <c:y val="6.6022429014555004E-2"/>
            </c:manualLayout>
          </c:layout>
          <c:overlay val="0"/>
        </c:title>
        <c:numFmt formatCode="General" sourceLinked="1"/>
        <c:majorTickMark val="out"/>
        <c:minorTickMark val="none"/>
        <c:tickLblPos val="nextTo"/>
        <c:txPr>
          <a:bodyPr/>
          <a:lstStyle/>
          <a:p>
            <a:pPr>
              <a:defRPr sz="2400">
                <a:latin typeface="Century Gothic" panose="020B0502020202020204" pitchFamily="34" charset="0"/>
              </a:defRPr>
            </a:pPr>
            <a:endParaRPr lang="en-US"/>
          </a:p>
        </c:txPr>
        <c:crossAx val="111816064"/>
        <c:crosses val="autoZero"/>
        <c:crossBetween val="between"/>
      </c:valAx>
      <c:spPr>
        <a:ln w="76200"/>
      </c:spPr>
    </c:plotArea>
    <c:legend>
      <c:legendPos val="r"/>
      <c:layout>
        <c:manualLayout>
          <c:xMode val="edge"/>
          <c:yMode val="edge"/>
          <c:x val="0.72369783464566895"/>
          <c:y val="0.37697416338582701"/>
          <c:w val="0.26380216535433099"/>
          <c:h val="0.164034448818898"/>
        </c:manualLayout>
      </c:layout>
      <c:overlay val="0"/>
      <c:txPr>
        <a:bodyPr/>
        <a:lstStyle/>
        <a:p>
          <a:pPr>
            <a:defRPr sz="2400" b="1">
              <a:latin typeface="Century Gothic" panose="020B0502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A13E53-E033-4031-9F17-EDFE84CDE6A5}" type="doc">
      <dgm:prSet loTypeId="urn:microsoft.com/office/officeart/2005/8/layout/vList6" loCatId="list" qsTypeId="urn:microsoft.com/office/officeart/2005/8/quickstyle/3d4" qsCatId="3D" csTypeId="urn:microsoft.com/office/officeart/2005/8/colors/accent0_3" csCatId="mainScheme" phldr="1"/>
      <dgm:spPr/>
      <dgm:t>
        <a:bodyPr/>
        <a:lstStyle/>
        <a:p>
          <a:endParaRPr lang="en-US"/>
        </a:p>
      </dgm:t>
    </dgm:pt>
    <dgm:pt modelId="{1D99B3C2-86D2-4501-954F-F0DD96A026A9}">
      <dgm:prSet phldrT="[Text]"/>
      <dgm:spPr/>
      <dgm:t>
        <a:bodyPr/>
        <a:lstStyle/>
        <a:p>
          <a:r>
            <a:rPr lang="en-US" b="1" dirty="0" smtClean="0">
              <a:latin typeface="Century Gothic" panose="020B0502020202020204" pitchFamily="34" charset="0"/>
            </a:rPr>
            <a:t>Guide &amp; Innovate</a:t>
          </a:r>
          <a:endParaRPr lang="en-US" b="1" dirty="0">
            <a:latin typeface="Century Gothic" panose="020B0502020202020204" pitchFamily="34" charset="0"/>
          </a:endParaRPr>
        </a:p>
      </dgm:t>
    </dgm:pt>
    <dgm:pt modelId="{F1E479C2-3E0F-40EC-872C-D7B50AC3295C}" type="parTrans" cxnId="{0F5BF831-8E16-48BD-AF39-57B5E94E5126}">
      <dgm:prSet/>
      <dgm:spPr/>
      <dgm:t>
        <a:bodyPr/>
        <a:lstStyle/>
        <a:p>
          <a:endParaRPr lang="en-US"/>
        </a:p>
      </dgm:t>
    </dgm:pt>
    <dgm:pt modelId="{A401D9B1-4376-4B3F-9214-7639DDF9D6CE}" type="sibTrans" cxnId="{0F5BF831-8E16-48BD-AF39-57B5E94E5126}">
      <dgm:prSet/>
      <dgm:spPr/>
      <dgm:t>
        <a:bodyPr/>
        <a:lstStyle/>
        <a:p>
          <a:endParaRPr lang="en-US"/>
        </a:p>
      </dgm:t>
    </dgm:pt>
    <dgm:pt modelId="{125CF59F-6B88-42EF-95C3-F40AE0571CF0}">
      <dgm:prSet phldrT="[Text]" custT="1"/>
      <dgm:spPr/>
      <dgm:t>
        <a:bodyPr anchor="ctr"/>
        <a:lstStyle/>
        <a:p>
          <a:r>
            <a:rPr lang="en-US" sz="2400" dirty="0" smtClean="0">
              <a:latin typeface="Century Gothic" panose="020B0502020202020204" pitchFamily="34" charset="0"/>
            </a:rPr>
            <a:t>Provide guidance, support &amp; innovation to design projects that rigorously evaluate the effectiveness of efforts to implement change </a:t>
          </a:r>
          <a:endParaRPr lang="en-US" sz="2400" dirty="0">
            <a:latin typeface="Century Gothic" panose="020B0502020202020204" pitchFamily="34" charset="0"/>
          </a:endParaRPr>
        </a:p>
      </dgm:t>
    </dgm:pt>
    <dgm:pt modelId="{C69E2F90-E8D0-40A2-9AB1-F1F8242AC535}" type="parTrans" cxnId="{3210A624-CFE8-4265-BF8B-0BCE0746122A}">
      <dgm:prSet/>
      <dgm:spPr/>
      <dgm:t>
        <a:bodyPr/>
        <a:lstStyle/>
        <a:p>
          <a:endParaRPr lang="en-US"/>
        </a:p>
      </dgm:t>
    </dgm:pt>
    <dgm:pt modelId="{6E9DE546-AFF4-43BC-BFAC-BB2828146C35}" type="sibTrans" cxnId="{3210A624-CFE8-4265-BF8B-0BCE0746122A}">
      <dgm:prSet/>
      <dgm:spPr/>
      <dgm:t>
        <a:bodyPr/>
        <a:lstStyle/>
        <a:p>
          <a:endParaRPr lang="en-US"/>
        </a:p>
      </dgm:t>
    </dgm:pt>
    <dgm:pt modelId="{EF75F1DE-4A09-4FCD-9D95-964BBD5761F3}">
      <dgm:prSet phldrT="[Text]"/>
      <dgm:spPr/>
      <dgm:t>
        <a:bodyPr/>
        <a:lstStyle/>
        <a:p>
          <a:r>
            <a:rPr lang="en-US" b="1" dirty="0" smtClean="0">
              <a:latin typeface="Century Gothic" panose="020B0502020202020204" pitchFamily="34" charset="0"/>
            </a:rPr>
            <a:t>Accelerate &amp; Promote Sustainability</a:t>
          </a:r>
          <a:endParaRPr lang="en-US" b="1" dirty="0">
            <a:latin typeface="Century Gothic" panose="020B0502020202020204" pitchFamily="34" charset="0"/>
          </a:endParaRPr>
        </a:p>
      </dgm:t>
    </dgm:pt>
    <dgm:pt modelId="{AE4CF5C2-EC07-4DFD-95D2-C06B09CCF434}" type="parTrans" cxnId="{63594451-DB8B-40D4-B3AF-118AFA23CAC4}">
      <dgm:prSet/>
      <dgm:spPr/>
      <dgm:t>
        <a:bodyPr/>
        <a:lstStyle/>
        <a:p>
          <a:endParaRPr lang="en-US"/>
        </a:p>
      </dgm:t>
    </dgm:pt>
    <dgm:pt modelId="{887F4F6B-D89F-47B0-881D-67D4D6FEA7D0}" type="sibTrans" cxnId="{63594451-DB8B-40D4-B3AF-118AFA23CAC4}">
      <dgm:prSet/>
      <dgm:spPr/>
      <dgm:t>
        <a:bodyPr/>
        <a:lstStyle/>
        <a:p>
          <a:endParaRPr lang="en-US"/>
        </a:p>
      </dgm:t>
    </dgm:pt>
    <dgm:pt modelId="{DCBE843A-B217-44ED-BEE9-D0FE46E80468}">
      <dgm:prSet phldrT="[Text]" custT="1"/>
      <dgm:spPr/>
      <dgm:t>
        <a:bodyPr anchor="ctr"/>
        <a:lstStyle/>
        <a:p>
          <a:r>
            <a:rPr lang="en-US" sz="2400" dirty="0" smtClean="0">
              <a:latin typeface="Century Gothic" panose="020B0502020202020204" pitchFamily="34" charset="0"/>
            </a:rPr>
            <a:t>Identify strategies that accelerate the adoption &amp; promote sustainability of effective healthcare interventions</a:t>
          </a:r>
          <a:endParaRPr lang="en-US" sz="2400" dirty="0">
            <a:latin typeface="Century Gothic" panose="020B0502020202020204" pitchFamily="34" charset="0"/>
          </a:endParaRPr>
        </a:p>
      </dgm:t>
    </dgm:pt>
    <dgm:pt modelId="{5AAD0AC2-E912-45D6-92E2-6ADFF7982B5F}" type="parTrans" cxnId="{1349EE26-D6B4-404D-936D-B7BBE17EB664}">
      <dgm:prSet/>
      <dgm:spPr/>
      <dgm:t>
        <a:bodyPr/>
        <a:lstStyle/>
        <a:p>
          <a:endParaRPr lang="en-US"/>
        </a:p>
      </dgm:t>
    </dgm:pt>
    <dgm:pt modelId="{42443682-DD2E-4232-B99F-E0F5324B6DD1}" type="sibTrans" cxnId="{1349EE26-D6B4-404D-936D-B7BBE17EB664}">
      <dgm:prSet/>
      <dgm:spPr/>
      <dgm:t>
        <a:bodyPr/>
        <a:lstStyle/>
        <a:p>
          <a:endParaRPr lang="en-US"/>
        </a:p>
      </dgm:t>
    </dgm:pt>
    <dgm:pt modelId="{F6B04204-0A00-49E3-AC17-EC4751E769DD}">
      <dgm:prSet phldrT="[Text]"/>
      <dgm:spPr/>
      <dgm:t>
        <a:bodyPr/>
        <a:lstStyle/>
        <a:p>
          <a:r>
            <a:rPr lang="en-US" b="1" dirty="0" smtClean="0">
              <a:latin typeface="Century Gothic" panose="020B0502020202020204" pitchFamily="34" charset="0"/>
            </a:rPr>
            <a:t>Educate</a:t>
          </a:r>
          <a:endParaRPr lang="en-US" b="1" dirty="0">
            <a:latin typeface="Century Gothic" panose="020B0502020202020204" pitchFamily="34" charset="0"/>
          </a:endParaRPr>
        </a:p>
      </dgm:t>
    </dgm:pt>
    <dgm:pt modelId="{521DACB4-2792-4646-AEF3-EAF73D1475A5}" type="parTrans" cxnId="{7E3319E0-3369-43A6-B499-120E43473F68}">
      <dgm:prSet/>
      <dgm:spPr/>
      <dgm:t>
        <a:bodyPr/>
        <a:lstStyle/>
        <a:p>
          <a:endParaRPr lang="en-US"/>
        </a:p>
      </dgm:t>
    </dgm:pt>
    <dgm:pt modelId="{32438822-70AB-485E-AB68-AA63A4BAA968}" type="sibTrans" cxnId="{7E3319E0-3369-43A6-B499-120E43473F68}">
      <dgm:prSet/>
      <dgm:spPr/>
      <dgm:t>
        <a:bodyPr/>
        <a:lstStyle/>
        <a:p>
          <a:endParaRPr lang="en-US"/>
        </a:p>
      </dgm:t>
    </dgm:pt>
    <dgm:pt modelId="{90E8A42C-10DF-4A62-AAAB-DC805076CCA7}">
      <dgm:prSet phldrT="[Text]" custT="1"/>
      <dgm:spPr/>
      <dgm:t>
        <a:bodyPr anchor="ctr"/>
        <a:lstStyle/>
        <a:p>
          <a:r>
            <a:rPr lang="en-US" sz="2400" dirty="0" smtClean="0">
              <a:latin typeface="Century Gothic" panose="020B0502020202020204" pitchFamily="34" charset="0"/>
            </a:rPr>
            <a:t>Provide implementation &amp; improvement sciences education to faculty, trainees, students</a:t>
          </a:r>
          <a:endParaRPr lang="en-US" sz="2400" dirty="0">
            <a:latin typeface="Century Gothic" panose="020B0502020202020204" pitchFamily="34" charset="0"/>
          </a:endParaRPr>
        </a:p>
      </dgm:t>
    </dgm:pt>
    <dgm:pt modelId="{857BFDDA-B81B-42B4-80A0-0E0C714DC4E1}" type="parTrans" cxnId="{D8EA8EA5-4B57-4503-9383-A318B5486EDC}">
      <dgm:prSet/>
      <dgm:spPr/>
      <dgm:t>
        <a:bodyPr/>
        <a:lstStyle/>
        <a:p>
          <a:endParaRPr lang="en-US"/>
        </a:p>
      </dgm:t>
    </dgm:pt>
    <dgm:pt modelId="{D25A371A-9458-4A23-ACC3-D491B31A043C}" type="sibTrans" cxnId="{D8EA8EA5-4B57-4503-9383-A318B5486EDC}">
      <dgm:prSet/>
      <dgm:spPr/>
      <dgm:t>
        <a:bodyPr/>
        <a:lstStyle/>
        <a:p>
          <a:endParaRPr lang="en-US"/>
        </a:p>
      </dgm:t>
    </dgm:pt>
    <dgm:pt modelId="{6A7BD0D7-EB0B-45CE-8E31-C00A84550BD3}" type="pres">
      <dgm:prSet presAssocID="{DEA13E53-E033-4031-9F17-EDFE84CDE6A5}" presName="Name0" presStyleCnt="0">
        <dgm:presLayoutVars>
          <dgm:dir/>
          <dgm:animLvl val="lvl"/>
          <dgm:resizeHandles/>
        </dgm:presLayoutVars>
      </dgm:prSet>
      <dgm:spPr/>
      <dgm:t>
        <a:bodyPr/>
        <a:lstStyle/>
        <a:p>
          <a:endParaRPr lang="en-US"/>
        </a:p>
      </dgm:t>
    </dgm:pt>
    <dgm:pt modelId="{87637122-4B06-4404-86F4-003B5CB0FA7B}" type="pres">
      <dgm:prSet presAssocID="{1D99B3C2-86D2-4501-954F-F0DD96A026A9}" presName="linNode" presStyleCnt="0"/>
      <dgm:spPr/>
    </dgm:pt>
    <dgm:pt modelId="{17280048-C835-4B32-8BAE-2199AA536B04}" type="pres">
      <dgm:prSet presAssocID="{1D99B3C2-86D2-4501-954F-F0DD96A026A9}" presName="parentShp" presStyleLbl="node1" presStyleIdx="0" presStyleCnt="3" custScaleX="66183" custLinFactNeighborX="-11272" custLinFactNeighborY="-1608">
        <dgm:presLayoutVars>
          <dgm:bulletEnabled val="1"/>
        </dgm:presLayoutVars>
      </dgm:prSet>
      <dgm:spPr/>
      <dgm:t>
        <a:bodyPr/>
        <a:lstStyle/>
        <a:p>
          <a:endParaRPr lang="en-US"/>
        </a:p>
      </dgm:t>
    </dgm:pt>
    <dgm:pt modelId="{8637861B-8CEB-4308-8F69-3EA2848DAF63}" type="pres">
      <dgm:prSet presAssocID="{1D99B3C2-86D2-4501-954F-F0DD96A026A9}" presName="childShp" presStyleLbl="bgAccFollowNode1" presStyleIdx="0" presStyleCnt="3" custScaleX="117970" custLinFactNeighborX="-3441">
        <dgm:presLayoutVars>
          <dgm:bulletEnabled val="1"/>
        </dgm:presLayoutVars>
      </dgm:prSet>
      <dgm:spPr/>
      <dgm:t>
        <a:bodyPr/>
        <a:lstStyle/>
        <a:p>
          <a:endParaRPr lang="en-US"/>
        </a:p>
      </dgm:t>
    </dgm:pt>
    <dgm:pt modelId="{3EB9E3D4-23FA-4215-94BD-D318FD79C7EA}" type="pres">
      <dgm:prSet presAssocID="{A401D9B1-4376-4B3F-9214-7639DDF9D6CE}" presName="spacing" presStyleCnt="0"/>
      <dgm:spPr/>
    </dgm:pt>
    <dgm:pt modelId="{E5518671-4A6B-447F-BAF1-84549313D5A9}" type="pres">
      <dgm:prSet presAssocID="{EF75F1DE-4A09-4FCD-9D95-964BBD5761F3}" presName="linNode" presStyleCnt="0"/>
      <dgm:spPr/>
    </dgm:pt>
    <dgm:pt modelId="{BA6EA329-DCAA-461C-AF31-393047E67457}" type="pres">
      <dgm:prSet presAssocID="{EF75F1DE-4A09-4FCD-9D95-964BBD5761F3}" presName="parentShp" presStyleLbl="node1" presStyleIdx="1" presStyleCnt="3" custScaleX="66183" custLinFactNeighborX="-11272" custLinFactNeighborY="-1608">
        <dgm:presLayoutVars>
          <dgm:bulletEnabled val="1"/>
        </dgm:presLayoutVars>
      </dgm:prSet>
      <dgm:spPr/>
      <dgm:t>
        <a:bodyPr/>
        <a:lstStyle/>
        <a:p>
          <a:endParaRPr lang="en-US"/>
        </a:p>
      </dgm:t>
    </dgm:pt>
    <dgm:pt modelId="{78CC96D7-BF05-4079-A63F-AB3B5F9AD19B}" type="pres">
      <dgm:prSet presAssocID="{EF75F1DE-4A09-4FCD-9D95-964BBD5761F3}" presName="childShp" presStyleLbl="bgAccFollowNode1" presStyleIdx="1" presStyleCnt="3" custScaleX="117970" custLinFactNeighborX="-3441" custLinFactNeighborY="-1608">
        <dgm:presLayoutVars>
          <dgm:bulletEnabled val="1"/>
        </dgm:presLayoutVars>
      </dgm:prSet>
      <dgm:spPr/>
      <dgm:t>
        <a:bodyPr/>
        <a:lstStyle/>
        <a:p>
          <a:endParaRPr lang="en-US"/>
        </a:p>
      </dgm:t>
    </dgm:pt>
    <dgm:pt modelId="{0264CFDD-1FD1-427B-B1CA-4AEE1565CDC5}" type="pres">
      <dgm:prSet presAssocID="{887F4F6B-D89F-47B0-881D-67D4D6FEA7D0}" presName="spacing" presStyleCnt="0"/>
      <dgm:spPr/>
    </dgm:pt>
    <dgm:pt modelId="{7D72421D-E7A6-4962-98B4-AC8BE0004D09}" type="pres">
      <dgm:prSet presAssocID="{F6B04204-0A00-49E3-AC17-EC4751E769DD}" presName="linNode" presStyleCnt="0"/>
      <dgm:spPr/>
    </dgm:pt>
    <dgm:pt modelId="{99E32FFA-D128-4A8C-9C86-94475DEDE8C2}" type="pres">
      <dgm:prSet presAssocID="{F6B04204-0A00-49E3-AC17-EC4751E769DD}" presName="parentShp" presStyleLbl="node1" presStyleIdx="2" presStyleCnt="3" custScaleX="66183" custLinFactNeighborX="-11272" custLinFactNeighborY="-1608">
        <dgm:presLayoutVars>
          <dgm:bulletEnabled val="1"/>
        </dgm:presLayoutVars>
      </dgm:prSet>
      <dgm:spPr/>
      <dgm:t>
        <a:bodyPr/>
        <a:lstStyle/>
        <a:p>
          <a:endParaRPr lang="en-US"/>
        </a:p>
      </dgm:t>
    </dgm:pt>
    <dgm:pt modelId="{185301AD-6D93-49C8-8F69-0B76918F0EF6}" type="pres">
      <dgm:prSet presAssocID="{F6B04204-0A00-49E3-AC17-EC4751E769DD}" presName="childShp" presStyleLbl="bgAccFollowNode1" presStyleIdx="2" presStyleCnt="3" custScaleX="117970" custLinFactNeighborX="-3441" custLinFactNeighborY="-1608">
        <dgm:presLayoutVars>
          <dgm:bulletEnabled val="1"/>
        </dgm:presLayoutVars>
      </dgm:prSet>
      <dgm:spPr/>
      <dgm:t>
        <a:bodyPr/>
        <a:lstStyle/>
        <a:p>
          <a:endParaRPr lang="en-US"/>
        </a:p>
      </dgm:t>
    </dgm:pt>
  </dgm:ptLst>
  <dgm:cxnLst>
    <dgm:cxn modelId="{1349EE26-D6B4-404D-936D-B7BBE17EB664}" srcId="{EF75F1DE-4A09-4FCD-9D95-964BBD5761F3}" destId="{DCBE843A-B217-44ED-BEE9-D0FE46E80468}" srcOrd="0" destOrd="0" parTransId="{5AAD0AC2-E912-45D6-92E2-6ADFF7982B5F}" sibTransId="{42443682-DD2E-4232-B99F-E0F5324B6DD1}"/>
    <dgm:cxn modelId="{16332F70-7ADC-445D-BB70-CA6DD12AC246}" type="presOf" srcId="{DEA13E53-E033-4031-9F17-EDFE84CDE6A5}" destId="{6A7BD0D7-EB0B-45CE-8E31-C00A84550BD3}" srcOrd="0" destOrd="0" presId="urn:microsoft.com/office/officeart/2005/8/layout/vList6"/>
    <dgm:cxn modelId="{F163FF1B-3BAF-488E-B067-AFC2D04A2FA5}" type="presOf" srcId="{DCBE843A-B217-44ED-BEE9-D0FE46E80468}" destId="{78CC96D7-BF05-4079-A63F-AB3B5F9AD19B}" srcOrd="0" destOrd="0" presId="urn:microsoft.com/office/officeart/2005/8/layout/vList6"/>
    <dgm:cxn modelId="{0F5BF831-8E16-48BD-AF39-57B5E94E5126}" srcId="{DEA13E53-E033-4031-9F17-EDFE84CDE6A5}" destId="{1D99B3C2-86D2-4501-954F-F0DD96A026A9}" srcOrd="0" destOrd="0" parTransId="{F1E479C2-3E0F-40EC-872C-D7B50AC3295C}" sibTransId="{A401D9B1-4376-4B3F-9214-7639DDF9D6CE}"/>
    <dgm:cxn modelId="{3210A624-CFE8-4265-BF8B-0BCE0746122A}" srcId="{1D99B3C2-86D2-4501-954F-F0DD96A026A9}" destId="{125CF59F-6B88-42EF-95C3-F40AE0571CF0}" srcOrd="0" destOrd="0" parTransId="{C69E2F90-E8D0-40A2-9AB1-F1F8242AC535}" sibTransId="{6E9DE546-AFF4-43BC-BFAC-BB2828146C35}"/>
    <dgm:cxn modelId="{300F1F38-CD46-4DFD-A18C-55D0DD5B82DD}" type="presOf" srcId="{1D99B3C2-86D2-4501-954F-F0DD96A026A9}" destId="{17280048-C835-4B32-8BAE-2199AA536B04}" srcOrd="0" destOrd="0" presId="urn:microsoft.com/office/officeart/2005/8/layout/vList6"/>
    <dgm:cxn modelId="{7E3319E0-3369-43A6-B499-120E43473F68}" srcId="{DEA13E53-E033-4031-9F17-EDFE84CDE6A5}" destId="{F6B04204-0A00-49E3-AC17-EC4751E769DD}" srcOrd="2" destOrd="0" parTransId="{521DACB4-2792-4646-AEF3-EAF73D1475A5}" sibTransId="{32438822-70AB-485E-AB68-AA63A4BAA968}"/>
    <dgm:cxn modelId="{99E6AA96-2DE8-45F1-B8C4-9E23458C331C}" type="presOf" srcId="{F6B04204-0A00-49E3-AC17-EC4751E769DD}" destId="{99E32FFA-D128-4A8C-9C86-94475DEDE8C2}" srcOrd="0" destOrd="0" presId="urn:microsoft.com/office/officeart/2005/8/layout/vList6"/>
    <dgm:cxn modelId="{63594451-DB8B-40D4-B3AF-118AFA23CAC4}" srcId="{DEA13E53-E033-4031-9F17-EDFE84CDE6A5}" destId="{EF75F1DE-4A09-4FCD-9D95-964BBD5761F3}" srcOrd="1" destOrd="0" parTransId="{AE4CF5C2-EC07-4DFD-95D2-C06B09CCF434}" sibTransId="{887F4F6B-D89F-47B0-881D-67D4D6FEA7D0}"/>
    <dgm:cxn modelId="{F8C708F2-B8BF-4746-B35E-E57CE69D041A}" type="presOf" srcId="{125CF59F-6B88-42EF-95C3-F40AE0571CF0}" destId="{8637861B-8CEB-4308-8F69-3EA2848DAF63}" srcOrd="0" destOrd="0" presId="urn:microsoft.com/office/officeart/2005/8/layout/vList6"/>
    <dgm:cxn modelId="{F88640BA-7453-4127-917D-A5C0190E8F0F}" type="presOf" srcId="{90E8A42C-10DF-4A62-AAAB-DC805076CCA7}" destId="{185301AD-6D93-49C8-8F69-0B76918F0EF6}" srcOrd="0" destOrd="0" presId="urn:microsoft.com/office/officeart/2005/8/layout/vList6"/>
    <dgm:cxn modelId="{D8EA8EA5-4B57-4503-9383-A318B5486EDC}" srcId="{F6B04204-0A00-49E3-AC17-EC4751E769DD}" destId="{90E8A42C-10DF-4A62-AAAB-DC805076CCA7}" srcOrd="0" destOrd="0" parTransId="{857BFDDA-B81B-42B4-80A0-0E0C714DC4E1}" sibTransId="{D25A371A-9458-4A23-ACC3-D491B31A043C}"/>
    <dgm:cxn modelId="{4852C551-0D7B-408C-B434-650AB75CDC3E}" type="presOf" srcId="{EF75F1DE-4A09-4FCD-9D95-964BBD5761F3}" destId="{BA6EA329-DCAA-461C-AF31-393047E67457}" srcOrd="0" destOrd="0" presId="urn:microsoft.com/office/officeart/2005/8/layout/vList6"/>
    <dgm:cxn modelId="{D487070E-E2E7-4C09-A0E0-6E5A34B4A152}" type="presParOf" srcId="{6A7BD0D7-EB0B-45CE-8E31-C00A84550BD3}" destId="{87637122-4B06-4404-86F4-003B5CB0FA7B}" srcOrd="0" destOrd="0" presId="urn:microsoft.com/office/officeart/2005/8/layout/vList6"/>
    <dgm:cxn modelId="{41112314-9EC4-47D4-A962-928723DC6C34}" type="presParOf" srcId="{87637122-4B06-4404-86F4-003B5CB0FA7B}" destId="{17280048-C835-4B32-8BAE-2199AA536B04}" srcOrd="0" destOrd="0" presId="urn:microsoft.com/office/officeart/2005/8/layout/vList6"/>
    <dgm:cxn modelId="{771C6A8F-2079-4E94-BA7C-7BABD1B70111}" type="presParOf" srcId="{87637122-4B06-4404-86F4-003B5CB0FA7B}" destId="{8637861B-8CEB-4308-8F69-3EA2848DAF63}" srcOrd="1" destOrd="0" presId="urn:microsoft.com/office/officeart/2005/8/layout/vList6"/>
    <dgm:cxn modelId="{9E9C3193-47C4-4820-A271-7E380B1AD19E}" type="presParOf" srcId="{6A7BD0D7-EB0B-45CE-8E31-C00A84550BD3}" destId="{3EB9E3D4-23FA-4215-94BD-D318FD79C7EA}" srcOrd="1" destOrd="0" presId="urn:microsoft.com/office/officeart/2005/8/layout/vList6"/>
    <dgm:cxn modelId="{6296DCA5-74AE-47F0-BF0F-6E7C1C34C9B3}" type="presParOf" srcId="{6A7BD0D7-EB0B-45CE-8E31-C00A84550BD3}" destId="{E5518671-4A6B-447F-BAF1-84549313D5A9}" srcOrd="2" destOrd="0" presId="urn:microsoft.com/office/officeart/2005/8/layout/vList6"/>
    <dgm:cxn modelId="{C40F4443-20B2-4BEA-91F6-38EFD5AA43AA}" type="presParOf" srcId="{E5518671-4A6B-447F-BAF1-84549313D5A9}" destId="{BA6EA329-DCAA-461C-AF31-393047E67457}" srcOrd="0" destOrd="0" presId="urn:microsoft.com/office/officeart/2005/8/layout/vList6"/>
    <dgm:cxn modelId="{CDEECB5E-E0C9-4732-B0CA-B6059A2B98B8}" type="presParOf" srcId="{E5518671-4A6B-447F-BAF1-84549313D5A9}" destId="{78CC96D7-BF05-4079-A63F-AB3B5F9AD19B}" srcOrd="1" destOrd="0" presId="urn:microsoft.com/office/officeart/2005/8/layout/vList6"/>
    <dgm:cxn modelId="{4DAB6961-36F6-434B-A2EE-18890FDCEF03}" type="presParOf" srcId="{6A7BD0D7-EB0B-45CE-8E31-C00A84550BD3}" destId="{0264CFDD-1FD1-427B-B1CA-4AEE1565CDC5}" srcOrd="3" destOrd="0" presId="urn:microsoft.com/office/officeart/2005/8/layout/vList6"/>
    <dgm:cxn modelId="{44BFADE5-133C-41E4-924A-6E279DB16224}" type="presParOf" srcId="{6A7BD0D7-EB0B-45CE-8E31-C00A84550BD3}" destId="{7D72421D-E7A6-4962-98B4-AC8BE0004D09}" srcOrd="4" destOrd="0" presId="urn:microsoft.com/office/officeart/2005/8/layout/vList6"/>
    <dgm:cxn modelId="{78B0DAB9-63DD-4E49-9B34-E34237B55CFF}" type="presParOf" srcId="{7D72421D-E7A6-4962-98B4-AC8BE0004D09}" destId="{99E32FFA-D128-4A8C-9C86-94475DEDE8C2}" srcOrd="0" destOrd="0" presId="urn:microsoft.com/office/officeart/2005/8/layout/vList6"/>
    <dgm:cxn modelId="{D91EE3F1-A75D-4148-BD6D-270759093E0E}" type="presParOf" srcId="{7D72421D-E7A6-4962-98B4-AC8BE0004D09}" destId="{185301AD-6D93-49C8-8F69-0B76918F0EF6}"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22E6F43-5090-45A4-B4E8-3FBB435EFB36}" type="doc">
      <dgm:prSet loTypeId="urn:microsoft.com/office/officeart/2008/layout/VerticalCurvedList" loCatId="list" qsTypeId="urn:microsoft.com/office/officeart/2005/8/quickstyle/simple3" qsCatId="simple" csTypeId="urn:microsoft.com/office/officeart/2005/8/colors/accent3_1" csCatId="accent3" phldr="1"/>
      <dgm:spPr/>
      <dgm:t>
        <a:bodyPr/>
        <a:lstStyle/>
        <a:p>
          <a:endParaRPr lang="en-US"/>
        </a:p>
      </dgm:t>
    </dgm:pt>
    <dgm:pt modelId="{7992B84F-35B6-40BB-91D8-CFEE402CFE89}">
      <dgm:prSet phldrT="[Text]" custT="1"/>
      <dgm:spPr/>
      <dgm:t>
        <a:bodyPr/>
        <a:lstStyle/>
        <a:p>
          <a:r>
            <a:rPr lang="en-US" sz="3000" dirty="0" smtClean="0">
              <a:latin typeface="Century Gothic" panose="020B0502020202020204" pitchFamily="34" charset="0"/>
            </a:rPr>
            <a:t>Study design</a:t>
          </a:r>
          <a:endParaRPr lang="en-US" sz="3000" dirty="0">
            <a:latin typeface="Century Gothic" panose="020B0502020202020204" pitchFamily="34" charset="0"/>
          </a:endParaRPr>
        </a:p>
      </dgm:t>
    </dgm:pt>
    <dgm:pt modelId="{1A2D0778-B1AC-46BA-8664-BA92A2E3AA78}" type="parTrans" cxnId="{54608A77-8C7C-4E21-9F5E-4E96E113B50B}">
      <dgm:prSet/>
      <dgm:spPr/>
      <dgm:t>
        <a:bodyPr/>
        <a:lstStyle/>
        <a:p>
          <a:endParaRPr lang="en-US" sz="3000"/>
        </a:p>
      </dgm:t>
    </dgm:pt>
    <dgm:pt modelId="{FC0C1421-371D-4403-A574-7DA3BB403ECE}" type="sibTrans" cxnId="{54608A77-8C7C-4E21-9F5E-4E96E113B50B}">
      <dgm:prSet/>
      <dgm:spPr/>
      <dgm:t>
        <a:bodyPr/>
        <a:lstStyle/>
        <a:p>
          <a:endParaRPr lang="en-US" sz="3000"/>
        </a:p>
      </dgm:t>
    </dgm:pt>
    <dgm:pt modelId="{685038AC-881C-49AA-9422-7EF8E357DCAD}">
      <dgm:prSet phldrT="[Text]" custT="1"/>
      <dgm:spPr/>
      <dgm:t>
        <a:bodyPr/>
        <a:lstStyle/>
        <a:p>
          <a:r>
            <a:rPr lang="en-US" sz="3000" dirty="0" smtClean="0">
              <a:latin typeface="Century Gothic" panose="020B0502020202020204" pitchFamily="34" charset="0"/>
            </a:rPr>
            <a:t>Outcome measures</a:t>
          </a:r>
          <a:endParaRPr lang="en-US" sz="3000" dirty="0">
            <a:latin typeface="Century Gothic" panose="020B0502020202020204" pitchFamily="34" charset="0"/>
          </a:endParaRPr>
        </a:p>
      </dgm:t>
    </dgm:pt>
    <dgm:pt modelId="{B24C7A1C-8961-404B-872E-3822D36AAE0E}" type="parTrans" cxnId="{50A2B3F8-30C9-4355-AB39-29545BBD0BA1}">
      <dgm:prSet/>
      <dgm:spPr/>
      <dgm:t>
        <a:bodyPr/>
        <a:lstStyle/>
        <a:p>
          <a:endParaRPr lang="en-US" sz="3000"/>
        </a:p>
      </dgm:t>
    </dgm:pt>
    <dgm:pt modelId="{DC64360E-905F-427E-A19E-4042FAFC6A0F}" type="sibTrans" cxnId="{50A2B3F8-30C9-4355-AB39-29545BBD0BA1}">
      <dgm:prSet/>
      <dgm:spPr/>
      <dgm:t>
        <a:bodyPr/>
        <a:lstStyle/>
        <a:p>
          <a:endParaRPr lang="en-US" sz="3000"/>
        </a:p>
      </dgm:t>
    </dgm:pt>
    <dgm:pt modelId="{D7C59703-B729-43FC-B600-83CD72844995}">
      <dgm:prSet phldrT="[Text]" custT="1"/>
      <dgm:spPr/>
      <dgm:t>
        <a:bodyPr/>
        <a:lstStyle/>
        <a:p>
          <a:r>
            <a:rPr lang="en-US" sz="3000" dirty="0" smtClean="0">
              <a:latin typeface="Century Gothic" panose="020B0502020202020204" pitchFamily="34" charset="0"/>
            </a:rPr>
            <a:t>Recipe for replication </a:t>
          </a:r>
          <a:endParaRPr lang="en-US" sz="3000" dirty="0">
            <a:latin typeface="Century Gothic" panose="020B0502020202020204" pitchFamily="34" charset="0"/>
          </a:endParaRPr>
        </a:p>
      </dgm:t>
    </dgm:pt>
    <dgm:pt modelId="{5412F710-FE6C-4089-8B2A-244CDA0B5D7C}" type="parTrans" cxnId="{856E15E8-68CA-4C44-B219-66B55A144C4C}">
      <dgm:prSet/>
      <dgm:spPr/>
      <dgm:t>
        <a:bodyPr/>
        <a:lstStyle/>
        <a:p>
          <a:endParaRPr lang="en-US" sz="3000"/>
        </a:p>
      </dgm:t>
    </dgm:pt>
    <dgm:pt modelId="{2F5A207B-5E7E-4353-A0AF-224E23E552D8}" type="sibTrans" cxnId="{856E15E8-68CA-4C44-B219-66B55A144C4C}">
      <dgm:prSet/>
      <dgm:spPr/>
      <dgm:t>
        <a:bodyPr/>
        <a:lstStyle/>
        <a:p>
          <a:endParaRPr lang="en-US" sz="3000"/>
        </a:p>
      </dgm:t>
    </dgm:pt>
    <dgm:pt modelId="{5F9E7DB5-1F0C-4AFB-8512-AF6E63797092}">
      <dgm:prSet phldrT="[Text]" custT="1"/>
      <dgm:spPr/>
      <dgm:t>
        <a:bodyPr/>
        <a:lstStyle/>
        <a:p>
          <a:r>
            <a:rPr lang="en-US" sz="3000" dirty="0" smtClean="0">
              <a:latin typeface="Century Gothic" panose="020B0502020202020204" pitchFamily="34" charset="0"/>
            </a:rPr>
            <a:t>Inform future research, scalability </a:t>
          </a:r>
          <a:endParaRPr lang="en-US" sz="3000" dirty="0">
            <a:latin typeface="Century Gothic" panose="020B0502020202020204" pitchFamily="34" charset="0"/>
          </a:endParaRPr>
        </a:p>
      </dgm:t>
    </dgm:pt>
    <dgm:pt modelId="{6AFAE653-3ABA-4E30-8ABC-2690135EDA20}" type="parTrans" cxnId="{6D532B1F-67BA-49F4-B68B-C543E52AA9EE}">
      <dgm:prSet/>
      <dgm:spPr/>
      <dgm:t>
        <a:bodyPr/>
        <a:lstStyle/>
        <a:p>
          <a:endParaRPr lang="en-US" sz="3000"/>
        </a:p>
      </dgm:t>
    </dgm:pt>
    <dgm:pt modelId="{9D991C8B-2F09-4BA8-8775-DD7856B16D63}" type="sibTrans" cxnId="{6D532B1F-67BA-49F4-B68B-C543E52AA9EE}">
      <dgm:prSet/>
      <dgm:spPr/>
      <dgm:t>
        <a:bodyPr/>
        <a:lstStyle/>
        <a:p>
          <a:endParaRPr lang="en-US" sz="3000"/>
        </a:p>
      </dgm:t>
    </dgm:pt>
    <dgm:pt modelId="{AF03F5D1-4A23-4697-84AC-D381663D009F}">
      <dgm:prSet phldrT="[Text]" custT="1"/>
      <dgm:spPr/>
      <dgm:t>
        <a:bodyPr/>
        <a:lstStyle/>
        <a:p>
          <a:r>
            <a:rPr lang="en-US" sz="3000" dirty="0" smtClean="0">
              <a:latin typeface="Century Gothic" panose="020B0502020202020204" pitchFamily="34" charset="0"/>
            </a:rPr>
            <a:t>Generalize knowledge</a:t>
          </a:r>
          <a:endParaRPr lang="en-US" sz="3000" dirty="0">
            <a:latin typeface="Century Gothic" panose="020B0502020202020204" pitchFamily="34" charset="0"/>
          </a:endParaRPr>
        </a:p>
      </dgm:t>
    </dgm:pt>
    <dgm:pt modelId="{186005E5-9D43-4620-A305-375936F78613}" type="parTrans" cxnId="{8C0A1F4B-92B1-4605-BB28-336C850EC496}">
      <dgm:prSet/>
      <dgm:spPr/>
      <dgm:t>
        <a:bodyPr/>
        <a:lstStyle/>
        <a:p>
          <a:endParaRPr lang="en-US" sz="3000"/>
        </a:p>
      </dgm:t>
    </dgm:pt>
    <dgm:pt modelId="{BCAF30F4-C162-46AF-A4FB-CC4786B8FCBA}" type="sibTrans" cxnId="{8C0A1F4B-92B1-4605-BB28-336C850EC496}">
      <dgm:prSet/>
      <dgm:spPr/>
      <dgm:t>
        <a:bodyPr/>
        <a:lstStyle/>
        <a:p>
          <a:endParaRPr lang="en-US" sz="3000"/>
        </a:p>
      </dgm:t>
    </dgm:pt>
    <dgm:pt modelId="{5F1CCA76-CCAD-4319-B45C-452A18780A5B}" type="pres">
      <dgm:prSet presAssocID="{422E6F43-5090-45A4-B4E8-3FBB435EFB36}" presName="Name0" presStyleCnt="0">
        <dgm:presLayoutVars>
          <dgm:chMax val="7"/>
          <dgm:chPref val="7"/>
          <dgm:dir/>
        </dgm:presLayoutVars>
      </dgm:prSet>
      <dgm:spPr/>
      <dgm:t>
        <a:bodyPr/>
        <a:lstStyle/>
        <a:p>
          <a:endParaRPr lang="en-US"/>
        </a:p>
      </dgm:t>
    </dgm:pt>
    <dgm:pt modelId="{E40DC7BB-6CA9-42F2-A22E-45D745C29B87}" type="pres">
      <dgm:prSet presAssocID="{422E6F43-5090-45A4-B4E8-3FBB435EFB36}" presName="Name1" presStyleCnt="0"/>
      <dgm:spPr/>
    </dgm:pt>
    <dgm:pt modelId="{2B3E8F66-EB90-4995-B5CF-A4B1A7864D03}" type="pres">
      <dgm:prSet presAssocID="{422E6F43-5090-45A4-B4E8-3FBB435EFB36}" presName="cycle" presStyleCnt="0"/>
      <dgm:spPr/>
    </dgm:pt>
    <dgm:pt modelId="{856519CB-D103-4BC6-BCCB-7C3BD31515C6}" type="pres">
      <dgm:prSet presAssocID="{422E6F43-5090-45A4-B4E8-3FBB435EFB36}" presName="srcNode" presStyleLbl="node1" presStyleIdx="0" presStyleCnt="5"/>
      <dgm:spPr/>
    </dgm:pt>
    <dgm:pt modelId="{DA6B74A0-4937-41B1-9A97-ADAB646BAEEC}" type="pres">
      <dgm:prSet presAssocID="{422E6F43-5090-45A4-B4E8-3FBB435EFB36}" presName="conn" presStyleLbl="parChTrans1D2" presStyleIdx="0" presStyleCnt="1"/>
      <dgm:spPr/>
      <dgm:t>
        <a:bodyPr/>
        <a:lstStyle/>
        <a:p>
          <a:endParaRPr lang="en-US"/>
        </a:p>
      </dgm:t>
    </dgm:pt>
    <dgm:pt modelId="{4067EBF3-2125-4B90-B9F8-1326D07E3C9B}" type="pres">
      <dgm:prSet presAssocID="{422E6F43-5090-45A4-B4E8-3FBB435EFB36}" presName="extraNode" presStyleLbl="node1" presStyleIdx="0" presStyleCnt="5"/>
      <dgm:spPr/>
    </dgm:pt>
    <dgm:pt modelId="{73A9F399-E0C2-4AFB-A8D4-D3E4B5B21576}" type="pres">
      <dgm:prSet presAssocID="{422E6F43-5090-45A4-B4E8-3FBB435EFB36}" presName="dstNode" presStyleLbl="node1" presStyleIdx="0" presStyleCnt="5"/>
      <dgm:spPr/>
    </dgm:pt>
    <dgm:pt modelId="{B301DB3B-40FC-4B2C-BFC0-38AA8667EFB3}" type="pres">
      <dgm:prSet presAssocID="{7992B84F-35B6-40BB-91D8-CFEE402CFE89}" presName="text_1" presStyleLbl="node1" presStyleIdx="0" presStyleCnt="5">
        <dgm:presLayoutVars>
          <dgm:bulletEnabled val="1"/>
        </dgm:presLayoutVars>
      </dgm:prSet>
      <dgm:spPr/>
      <dgm:t>
        <a:bodyPr/>
        <a:lstStyle/>
        <a:p>
          <a:endParaRPr lang="en-US"/>
        </a:p>
      </dgm:t>
    </dgm:pt>
    <dgm:pt modelId="{28947425-3231-4105-A5E0-745542224E0B}" type="pres">
      <dgm:prSet presAssocID="{7992B84F-35B6-40BB-91D8-CFEE402CFE89}" presName="accent_1" presStyleCnt="0"/>
      <dgm:spPr/>
    </dgm:pt>
    <dgm:pt modelId="{C5DB86C9-5086-4979-8DDB-7D4FDE5374E7}" type="pres">
      <dgm:prSet presAssocID="{7992B84F-35B6-40BB-91D8-CFEE402CFE89}" presName="accentRepeatNode" presStyleLbl="solidFgAcc1" presStyleIdx="0" presStyleCnt="5"/>
      <dgm:spPr/>
    </dgm:pt>
    <dgm:pt modelId="{EAF340EA-41A1-4287-A1D8-C6EA80E882F6}" type="pres">
      <dgm:prSet presAssocID="{685038AC-881C-49AA-9422-7EF8E357DCAD}" presName="text_2" presStyleLbl="node1" presStyleIdx="1" presStyleCnt="5">
        <dgm:presLayoutVars>
          <dgm:bulletEnabled val="1"/>
        </dgm:presLayoutVars>
      </dgm:prSet>
      <dgm:spPr/>
      <dgm:t>
        <a:bodyPr/>
        <a:lstStyle/>
        <a:p>
          <a:endParaRPr lang="en-US"/>
        </a:p>
      </dgm:t>
    </dgm:pt>
    <dgm:pt modelId="{B5EEA355-2F50-476F-A367-7DC8056B5C93}" type="pres">
      <dgm:prSet presAssocID="{685038AC-881C-49AA-9422-7EF8E357DCAD}" presName="accent_2" presStyleCnt="0"/>
      <dgm:spPr/>
    </dgm:pt>
    <dgm:pt modelId="{36D63F6A-7370-4BFC-9D44-71CE129057B2}" type="pres">
      <dgm:prSet presAssocID="{685038AC-881C-49AA-9422-7EF8E357DCAD}" presName="accentRepeatNode" presStyleLbl="solidFgAcc1" presStyleIdx="1" presStyleCnt="5"/>
      <dgm:spPr/>
    </dgm:pt>
    <dgm:pt modelId="{28F13850-41B8-4B60-85B4-C1BB4804406D}" type="pres">
      <dgm:prSet presAssocID="{D7C59703-B729-43FC-B600-83CD72844995}" presName="text_3" presStyleLbl="node1" presStyleIdx="2" presStyleCnt="5">
        <dgm:presLayoutVars>
          <dgm:bulletEnabled val="1"/>
        </dgm:presLayoutVars>
      </dgm:prSet>
      <dgm:spPr/>
      <dgm:t>
        <a:bodyPr/>
        <a:lstStyle/>
        <a:p>
          <a:endParaRPr lang="en-US"/>
        </a:p>
      </dgm:t>
    </dgm:pt>
    <dgm:pt modelId="{9CBD3A99-749B-4E3F-B346-BFCA55662BAB}" type="pres">
      <dgm:prSet presAssocID="{D7C59703-B729-43FC-B600-83CD72844995}" presName="accent_3" presStyleCnt="0"/>
      <dgm:spPr/>
    </dgm:pt>
    <dgm:pt modelId="{4FC6B84A-3B89-443A-B50C-537E79B2AC3C}" type="pres">
      <dgm:prSet presAssocID="{D7C59703-B729-43FC-B600-83CD72844995}" presName="accentRepeatNode" presStyleLbl="solidFgAcc1" presStyleIdx="2" presStyleCnt="5"/>
      <dgm:spPr/>
    </dgm:pt>
    <dgm:pt modelId="{B0EAD3DF-0A7B-4F27-8182-69E4BF7494AF}" type="pres">
      <dgm:prSet presAssocID="{5F9E7DB5-1F0C-4AFB-8512-AF6E63797092}" presName="text_4" presStyleLbl="node1" presStyleIdx="3" presStyleCnt="5">
        <dgm:presLayoutVars>
          <dgm:bulletEnabled val="1"/>
        </dgm:presLayoutVars>
      </dgm:prSet>
      <dgm:spPr/>
      <dgm:t>
        <a:bodyPr/>
        <a:lstStyle/>
        <a:p>
          <a:endParaRPr lang="en-US"/>
        </a:p>
      </dgm:t>
    </dgm:pt>
    <dgm:pt modelId="{EB864EA1-2A31-493D-A814-54A2DDD01889}" type="pres">
      <dgm:prSet presAssocID="{5F9E7DB5-1F0C-4AFB-8512-AF6E63797092}" presName="accent_4" presStyleCnt="0"/>
      <dgm:spPr/>
    </dgm:pt>
    <dgm:pt modelId="{FE6573B9-3F90-4A7B-B3AB-747987CF07DB}" type="pres">
      <dgm:prSet presAssocID="{5F9E7DB5-1F0C-4AFB-8512-AF6E63797092}" presName="accentRepeatNode" presStyleLbl="solidFgAcc1" presStyleIdx="3" presStyleCnt="5"/>
      <dgm:spPr/>
    </dgm:pt>
    <dgm:pt modelId="{317D6BFE-1A2F-4287-9642-CFBD1F1E2A15}" type="pres">
      <dgm:prSet presAssocID="{AF03F5D1-4A23-4697-84AC-D381663D009F}" presName="text_5" presStyleLbl="node1" presStyleIdx="4" presStyleCnt="5">
        <dgm:presLayoutVars>
          <dgm:bulletEnabled val="1"/>
        </dgm:presLayoutVars>
      </dgm:prSet>
      <dgm:spPr/>
      <dgm:t>
        <a:bodyPr/>
        <a:lstStyle/>
        <a:p>
          <a:endParaRPr lang="en-US"/>
        </a:p>
      </dgm:t>
    </dgm:pt>
    <dgm:pt modelId="{2AF095C6-7849-4594-939D-FD37CBB3FACD}" type="pres">
      <dgm:prSet presAssocID="{AF03F5D1-4A23-4697-84AC-D381663D009F}" presName="accent_5" presStyleCnt="0"/>
      <dgm:spPr/>
    </dgm:pt>
    <dgm:pt modelId="{24246BB2-46DD-4E0F-AA2F-D199931B0E12}" type="pres">
      <dgm:prSet presAssocID="{AF03F5D1-4A23-4697-84AC-D381663D009F}" presName="accentRepeatNode" presStyleLbl="solidFgAcc1" presStyleIdx="4" presStyleCnt="5"/>
      <dgm:spPr/>
    </dgm:pt>
  </dgm:ptLst>
  <dgm:cxnLst>
    <dgm:cxn modelId="{6D532B1F-67BA-49F4-B68B-C543E52AA9EE}" srcId="{422E6F43-5090-45A4-B4E8-3FBB435EFB36}" destId="{5F9E7DB5-1F0C-4AFB-8512-AF6E63797092}" srcOrd="3" destOrd="0" parTransId="{6AFAE653-3ABA-4E30-8ABC-2690135EDA20}" sibTransId="{9D991C8B-2F09-4BA8-8775-DD7856B16D63}"/>
    <dgm:cxn modelId="{8C0A1F4B-92B1-4605-BB28-336C850EC496}" srcId="{422E6F43-5090-45A4-B4E8-3FBB435EFB36}" destId="{AF03F5D1-4A23-4697-84AC-D381663D009F}" srcOrd="4" destOrd="0" parTransId="{186005E5-9D43-4620-A305-375936F78613}" sibTransId="{BCAF30F4-C162-46AF-A4FB-CC4786B8FCBA}"/>
    <dgm:cxn modelId="{E0FA78E1-A3F8-4F1C-96E4-FCDC676C2FA4}" type="presOf" srcId="{685038AC-881C-49AA-9422-7EF8E357DCAD}" destId="{EAF340EA-41A1-4287-A1D8-C6EA80E882F6}" srcOrd="0" destOrd="0" presId="urn:microsoft.com/office/officeart/2008/layout/VerticalCurvedList"/>
    <dgm:cxn modelId="{2D2C7327-B2AC-4612-BF09-F480F3E437EC}" type="presOf" srcId="{AF03F5D1-4A23-4697-84AC-D381663D009F}" destId="{317D6BFE-1A2F-4287-9642-CFBD1F1E2A15}" srcOrd="0" destOrd="0" presId="urn:microsoft.com/office/officeart/2008/layout/VerticalCurvedList"/>
    <dgm:cxn modelId="{4D2C5799-DB9C-4BFE-B65F-79F6416670D3}" type="presOf" srcId="{7992B84F-35B6-40BB-91D8-CFEE402CFE89}" destId="{B301DB3B-40FC-4B2C-BFC0-38AA8667EFB3}" srcOrd="0" destOrd="0" presId="urn:microsoft.com/office/officeart/2008/layout/VerticalCurvedList"/>
    <dgm:cxn modelId="{96A6E6C1-B7D2-4EB3-8A75-0F3EB73C3BCC}" type="presOf" srcId="{422E6F43-5090-45A4-B4E8-3FBB435EFB36}" destId="{5F1CCA76-CCAD-4319-B45C-452A18780A5B}" srcOrd="0" destOrd="0" presId="urn:microsoft.com/office/officeart/2008/layout/VerticalCurvedList"/>
    <dgm:cxn modelId="{CB6DB61A-4700-4C6E-8A8F-47AD174EB59F}" type="presOf" srcId="{FC0C1421-371D-4403-A574-7DA3BB403ECE}" destId="{DA6B74A0-4937-41B1-9A97-ADAB646BAEEC}" srcOrd="0" destOrd="0" presId="urn:microsoft.com/office/officeart/2008/layout/VerticalCurvedList"/>
    <dgm:cxn modelId="{50A2B3F8-30C9-4355-AB39-29545BBD0BA1}" srcId="{422E6F43-5090-45A4-B4E8-3FBB435EFB36}" destId="{685038AC-881C-49AA-9422-7EF8E357DCAD}" srcOrd="1" destOrd="0" parTransId="{B24C7A1C-8961-404B-872E-3822D36AAE0E}" sibTransId="{DC64360E-905F-427E-A19E-4042FAFC6A0F}"/>
    <dgm:cxn modelId="{54608A77-8C7C-4E21-9F5E-4E96E113B50B}" srcId="{422E6F43-5090-45A4-B4E8-3FBB435EFB36}" destId="{7992B84F-35B6-40BB-91D8-CFEE402CFE89}" srcOrd="0" destOrd="0" parTransId="{1A2D0778-B1AC-46BA-8664-BA92A2E3AA78}" sibTransId="{FC0C1421-371D-4403-A574-7DA3BB403ECE}"/>
    <dgm:cxn modelId="{B6680FC8-392E-48EA-8EB6-2CE73BF9C259}" type="presOf" srcId="{5F9E7DB5-1F0C-4AFB-8512-AF6E63797092}" destId="{B0EAD3DF-0A7B-4F27-8182-69E4BF7494AF}" srcOrd="0" destOrd="0" presId="urn:microsoft.com/office/officeart/2008/layout/VerticalCurvedList"/>
    <dgm:cxn modelId="{856E15E8-68CA-4C44-B219-66B55A144C4C}" srcId="{422E6F43-5090-45A4-B4E8-3FBB435EFB36}" destId="{D7C59703-B729-43FC-B600-83CD72844995}" srcOrd="2" destOrd="0" parTransId="{5412F710-FE6C-4089-8B2A-244CDA0B5D7C}" sibTransId="{2F5A207B-5E7E-4353-A0AF-224E23E552D8}"/>
    <dgm:cxn modelId="{CAAE07C7-A84B-4E04-B093-68B4852E165C}" type="presOf" srcId="{D7C59703-B729-43FC-B600-83CD72844995}" destId="{28F13850-41B8-4B60-85B4-C1BB4804406D}" srcOrd="0" destOrd="0" presId="urn:microsoft.com/office/officeart/2008/layout/VerticalCurvedList"/>
    <dgm:cxn modelId="{19C015AE-E7D2-4058-86C9-57C319D728E6}" type="presParOf" srcId="{5F1CCA76-CCAD-4319-B45C-452A18780A5B}" destId="{E40DC7BB-6CA9-42F2-A22E-45D745C29B87}" srcOrd="0" destOrd="0" presId="urn:microsoft.com/office/officeart/2008/layout/VerticalCurvedList"/>
    <dgm:cxn modelId="{671D778D-2062-45BF-8E22-D231A151B543}" type="presParOf" srcId="{E40DC7BB-6CA9-42F2-A22E-45D745C29B87}" destId="{2B3E8F66-EB90-4995-B5CF-A4B1A7864D03}" srcOrd="0" destOrd="0" presId="urn:microsoft.com/office/officeart/2008/layout/VerticalCurvedList"/>
    <dgm:cxn modelId="{13783F81-996D-4EE3-A5D8-AAB620769683}" type="presParOf" srcId="{2B3E8F66-EB90-4995-B5CF-A4B1A7864D03}" destId="{856519CB-D103-4BC6-BCCB-7C3BD31515C6}" srcOrd="0" destOrd="0" presId="urn:microsoft.com/office/officeart/2008/layout/VerticalCurvedList"/>
    <dgm:cxn modelId="{F4E00F6C-0863-47F8-B249-858C6DA8D687}" type="presParOf" srcId="{2B3E8F66-EB90-4995-B5CF-A4B1A7864D03}" destId="{DA6B74A0-4937-41B1-9A97-ADAB646BAEEC}" srcOrd="1" destOrd="0" presId="urn:microsoft.com/office/officeart/2008/layout/VerticalCurvedList"/>
    <dgm:cxn modelId="{1D394ABD-D09F-4FA3-8318-FF45ED5DC163}" type="presParOf" srcId="{2B3E8F66-EB90-4995-B5CF-A4B1A7864D03}" destId="{4067EBF3-2125-4B90-B9F8-1326D07E3C9B}" srcOrd="2" destOrd="0" presId="urn:microsoft.com/office/officeart/2008/layout/VerticalCurvedList"/>
    <dgm:cxn modelId="{28C9D851-C38C-4CA7-9D35-E7E1E11A2656}" type="presParOf" srcId="{2B3E8F66-EB90-4995-B5CF-A4B1A7864D03}" destId="{73A9F399-E0C2-4AFB-A8D4-D3E4B5B21576}" srcOrd="3" destOrd="0" presId="urn:microsoft.com/office/officeart/2008/layout/VerticalCurvedList"/>
    <dgm:cxn modelId="{4E5CD296-40BF-4E44-8013-310326F2A083}" type="presParOf" srcId="{E40DC7BB-6CA9-42F2-A22E-45D745C29B87}" destId="{B301DB3B-40FC-4B2C-BFC0-38AA8667EFB3}" srcOrd="1" destOrd="0" presId="urn:microsoft.com/office/officeart/2008/layout/VerticalCurvedList"/>
    <dgm:cxn modelId="{5AB1FD4E-377D-4C56-AF84-A57821D01224}" type="presParOf" srcId="{E40DC7BB-6CA9-42F2-A22E-45D745C29B87}" destId="{28947425-3231-4105-A5E0-745542224E0B}" srcOrd="2" destOrd="0" presId="urn:microsoft.com/office/officeart/2008/layout/VerticalCurvedList"/>
    <dgm:cxn modelId="{58626F26-FFB4-4BF1-A722-2E5D746011E7}" type="presParOf" srcId="{28947425-3231-4105-A5E0-745542224E0B}" destId="{C5DB86C9-5086-4979-8DDB-7D4FDE5374E7}" srcOrd="0" destOrd="0" presId="urn:microsoft.com/office/officeart/2008/layout/VerticalCurvedList"/>
    <dgm:cxn modelId="{3CF76FD0-825F-4835-8590-62F4CC4893B7}" type="presParOf" srcId="{E40DC7BB-6CA9-42F2-A22E-45D745C29B87}" destId="{EAF340EA-41A1-4287-A1D8-C6EA80E882F6}" srcOrd="3" destOrd="0" presId="urn:microsoft.com/office/officeart/2008/layout/VerticalCurvedList"/>
    <dgm:cxn modelId="{F1024CCF-1140-466D-81DF-FCFA6533D836}" type="presParOf" srcId="{E40DC7BB-6CA9-42F2-A22E-45D745C29B87}" destId="{B5EEA355-2F50-476F-A367-7DC8056B5C93}" srcOrd="4" destOrd="0" presId="urn:microsoft.com/office/officeart/2008/layout/VerticalCurvedList"/>
    <dgm:cxn modelId="{9D2F7346-9F73-4611-8CA6-566D142A9AC9}" type="presParOf" srcId="{B5EEA355-2F50-476F-A367-7DC8056B5C93}" destId="{36D63F6A-7370-4BFC-9D44-71CE129057B2}" srcOrd="0" destOrd="0" presId="urn:microsoft.com/office/officeart/2008/layout/VerticalCurvedList"/>
    <dgm:cxn modelId="{ED938D1C-C096-40BD-942A-B32910F50504}" type="presParOf" srcId="{E40DC7BB-6CA9-42F2-A22E-45D745C29B87}" destId="{28F13850-41B8-4B60-85B4-C1BB4804406D}" srcOrd="5" destOrd="0" presId="urn:microsoft.com/office/officeart/2008/layout/VerticalCurvedList"/>
    <dgm:cxn modelId="{B3160478-43F6-4A31-937D-F63182FDA58F}" type="presParOf" srcId="{E40DC7BB-6CA9-42F2-A22E-45D745C29B87}" destId="{9CBD3A99-749B-4E3F-B346-BFCA55662BAB}" srcOrd="6" destOrd="0" presId="urn:microsoft.com/office/officeart/2008/layout/VerticalCurvedList"/>
    <dgm:cxn modelId="{2D74D146-7BF7-4976-B9CC-46BE9CE1E007}" type="presParOf" srcId="{9CBD3A99-749B-4E3F-B346-BFCA55662BAB}" destId="{4FC6B84A-3B89-443A-B50C-537E79B2AC3C}" srcOrd="0" destOrd="0" presId="urn:microsoft.com/office/officeart/2008/layout/VerticalCurvedList"/>
    <dgm:cxn modelId="{E2731E9C-704A-4318-8405-BFCD2C0A6DE0}" type="presParOf" srcId="{E40DC7BB-6CA9-42F2-A22E-45D745C29B87}" destId="{B0EAD3DF-0A7B-4F27-8182-69E4BF7494AF}" srcOrd="7" destOrd="0" presId="urn:microsoft.com/office/officeart/2008/layout/VerticalCurvedList"/>
    <dgm:cxn modelId="{9172A76C-182C-4039-9CDF-E9A70A4E1CAD}" type="presParOf" srcId="{E40DC7BB-6CA9-42F2-A22E-45D745C29B87}" destId="{EB864EA1-2A31-493D-A814-54A2DDD01889}" srcOrd="8" destOrd="0" presId="urn:microsoft.com/office/officeart/2008/layout/VerticalCurvedList"/>
    <dgm:cxn modelId="{D0352A77-D729-4E1D-8EA8-DDE4F728A317}" type="presParOf" srcId="{EB864EA1-2A31-493D-A814-54A2DDD01889}" destId="{FE6573B9-3F90-4A7B-B3AB-747987CF07DB}" srcOrd="0" destOrd="0" presId="urn:microsoft.com/office/officeart/2008/layout/VerticalCurvedList"/>
    <dgm:cxn modelId="{5F8CA1DD-6709-4842-B9C3-62F184CFA2E6}" type="presParOf" srcId="{E40DC7BB-6CA9-42F2-A22E-45D745C29B87}" destId="{317D6BFE-1A2F-4287-9642-CFBD1F1E2A15}" srcOrd="9" destOrd="0" presId="urn:microsoft.com/office/officeart/2008/layout/VerticalCurvedList"/>
    <dgm:cxn modelId="{14AF5961-6CED-4C87-B2E9-E77AE82E110A}" type="presParOf" srcId="{E40DC7BB-6CA9-42F2-A22E-45D745C29B87}" destId="{2AF095C6-7849-4594-939D-FD37CBB3FACD}" srcOrd="10" destOrd="0" presId="urn:microsoft.com/office/officeart/2008/layout/VerticalCurvedList"/>
    <dgm:cxn modelId="{214C366B-A614-428E-AA74-8E72B28C6692}" type="presParOf" srcId="{2AF095C6-7849-4594-939D-FD37CBB3FACD}" destId="{24246BB2-46DD-4E0F-AA2F-D199931B0E1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884806-9AFE-40D3-86CB-9139EA8480E9}" type="doc">
      <dgm:prSet loTypeId="urn:microsoft.com/office/officeart/2005/8/layout/chevron2" loCatId="list" qsTypeId="urn:microsoft.com/office/officeart/2005/8/quickstyle/simple5" qsCatId="simple" csTypeId="urn:microsoft.com/office/officeart/2005/8/colors/accent3_2" csCatId="accent3" phldr="1"/>
      <dgm:spPr/>
      <dgm:t>
        <a:bodyPr/>
        <a:lstStyle/>
        <a:p>
          <a:endParaRPr lang="en-US"/>
        </a:p>
      </dgm:t>
    </dgm:pt>
    <dgm:pt modelId="{F0634C57-298D-4692-8591-8C005BE93A17}">
      <dgm:prSet phldrT="[Text]"/>
      <dgm:spPr/>
      <dgm:t>
        <a:bodyPr/>
        <a:lstStyle/>
        <a:p>
          <a:r>
            <a:rPr lang="en-US" dirty="0" smtClean="0"/>
            <a:t> </a:t>
          </a:r>
          <a:endParaRPr lang="en-US" dirty="0"/>
        </a:p>
      </dgm:t>
    </dgm:pt>
    <dgm:pt modelId="{9B5B6306-8E59-4D5F-9DD3-ED510F86E48D}" type="parTrans" cxnId="{617C1C0B-BDF4-421C-BF0F-B4BDCF227081}">
      <dgm:prSet/>
      <dgm:spPr/>
      <dgm:t>
        <a:bodyPr/>
        <a:lstStyle/>
        <a:p>
          <a:endParaRPr lang="en-US"/>
        </a:p>
      </dgm:t>
    </dgm:pt>
    <dgm:pt modelId="{ABB07EE3-8B46-4B99-B9F7-F4CBACACEB75}" type="sibTrans" cxnId="{617C1C0B-BDF4-421C-BF0F-B4BDCF227081}">
      <dgm:prSet/>
      <dgm:spPr/>
      <dgm:t>
        <a:bodyPr/>
        <a:lstStyle/>
        <a:p>
          <a:endParaRPr lang="en-US"/>
        </a:p>
      </dgm:t>
    </dgm:pt>
    <dgm:pt modelId="{4D4486FE-6CDE-42CD-A30E-BD1CEF4B4DFA}">
      <dgm:prSet phldrT="[Text]"/>
      <dgm:spPr/>
      <dgm:t>
        <a:bodyPr/>
        <a:lstStyle/>
        <a:p>
          <a:r>
            <a:rPr lang="en-US" dirty="0" smtClean="0">
              <a:latin typeface="Century Gothic" panose="020B0502020202020204" pitchFamily="34" charset="0"/>
            </a:rPr>
            <a:t>Models are not the be all, end all but they can help guide all parts of project</a:t>
          </a:r>
          <a:endParaRPr lang="en-US" dirty="0">
            <a:latin typeface="Century Gothic" panose="020B0502020202020204" pitchFamily="34" charset="0"/>
          </a:endParaRPr>
        </a:p>
      </dgm:t>
    </dgm:pt>
    <dgm:pt modelId="{00309079-3F31-4BFC-B9B8-C5307E9E51BB}" type="parTrans" cxnId="{9A4DFA0B-67C8-4B5D-8653-B99FBCB7B065}">
      <dgm:prSet/>
      <dgm:spPr/>
      <dgm:t>
        <a:bodyPr/>
        <a:lstStyle/>
        <a:p>
          <a:endParaRPr lang="en-US"/>
        </a:p>
      </dgm:t>
    </dgm:pt>
    <dgm:pt modelId="{8634A256-99BC-489D-A21F-9A9E310D2168}" type="sibTrans" cxnId="{9A4DFA0B-67C8-4B5D-8653-B99FBCB7B065}">
      <dgm:prSet/>
      <dgm:spPr/>
      <dgm:t>
        <a:bodyPr/>
        <a:lstStyle/>
        <a:p>
          <a:endParaRPr lang="en-US"/>
        </a:p>
      </dgm:t>
    </dgm:pt>
    <dgm:pt modelId="{C0397757-FC56-4B8F-89EE-277D8572025D}">
      <dgm:prSet phldrT="[Text]"/>
      <dgm:spPr/>
      <dgm:t>
        <a:bodyPr/>
        <a:lstStyle/>
        <a:p>
          <a:r>
            <a:rPr lang="en-US" dirty="0" smtClean="0"/>
            <a:t> </a:t>
          </a:r>
          <a:endParaRPr lang="en-US" dirty="0"/>
        </a:p>
      </dgm:t>
    </dgm:pt>
    <dgm:pt modelId="{9588EA74-D2EC-4DD5-AF11-5773EF97C7E1}" type="parTrans" cxnId="{D3AC9C9D-7544-47C9-9CC8-7D44322D4F70}">
      <dgm:prSet/>
      <dgm:spPr/>
      <dgm:t>
        <a:bodyPr/>
        <a:lstStyle/>
        <a:p>
          <a:endParaRPr lang="en-US"/>
        </a:p>
      </dgm:t>
    </dgm:pt>
    <dgm:pt modelId="{BAADC48C-1B01-4ED2-BA9A-7B4EB0197AD6}" type="sibTrans" cxnId="{D3AC9C9D-7544-47C9-9CC8-7D44322D4F70}">
      <dgm:prSet/>
      <dgm:spPr/>
      <dgm:t>
        <a:bodyPr/>
        <a:lstStyle/>
        <a:p>
          <a:endParaRPr lang="en-US"/>
        </a:p>
      </dgm:t>
    </dgm:pt>
    <dgm:pt modelId="{B2CC90F4-3E62-4EF5-9071-B87AEBCF9A3C}">
      <dgm:prSet phldrT="[Text]"/>
      <dgm:spPr/>
      <dgm:t>
        <a:bodyPr/>
        <a:lstStyle/>
        <a:p>
          <a:r>
            <a:rPr lang="en-US" dirty="0" smtClean="0">
              <a:latin typeface="Century Gothic" panose="020B0502020202020204" pitchFamily="34" charset="0"/>
            </a:rPr>
            <a:t>Chosen model should link to the specific question you’re trying to answer, study design, outcome measures – no perfect model</a:t>
          </a:r>
          <a:endParaRPr lang="en-US" dirty="0">
            <a:latin typeface="Century Gothic" panose="020B0502020202020204" pitchFamily="34" charset="0"/>
          </a:endParaRPr>
        </a:p>
      </dgm:t>
    </dgm:pt>
    <dgm:pt modelId="{C653FD00-7765-4746-A565-8666E86E623F}" type="parTrans" cxnId="{D1C1EE1C-5880-4080-B3FD-0ADB38F1E0FE}">
      <dgm:prSet/>
      <dgm:spPr/>
      <dgm:t>
        <a:bodyPr/>
        <a:lstStyle/>
        <a:p>
          <a:endParaRPr lang="en-US"/>
        </a:p>
      </dgm:t>
    </dgm:pt>
    <dgm:pt modelId="{472A67F0-DAA6-445E-B85A-52FC9ED29231}" type="sibTrans" cxnId="{D1C1EE1C-5880-4080-B3FD-0ADB38F1E0FE}">
      <dgm:prSet/>
      <dgm:spPr/>
      <dgm:t>
        <a:bodyPr/>
        <a:lstStyle/>
        <a:p>
          <a:endParaRPr lang="en-US"/>
        </a:p>
      </dgm:t>
    </dgm:pt>
    <dgm:pt modelId="{678DEFFB-3279-48BB-BB12-C55563E8CBF3}">
      <dgm:prSet phldrT="[Text]"/>
      <dgm:spPr/>
      <dgm:t>
        <a:bodyPr/>
        <a:lstStyle/>
        <a:p>
          <a:r>
            <a:rPr lang="en-US" dirty="0" smtClean="0"/>
            <a:t> </a:t>
          </a:r>
          <a:endParaRPr lang="en-US" dirty="0"/>
        </a:p>
      </dgm:t>
    </dgm:pt>
    <dgm:pt modelId="{E96E3FBA-1BD6-4288-9BB4-CD42CE72C1F0}" type="parTrans" cxnId="{7D5AA3DB-2712-46BD-A174-51D06A614B18}">
      <dgm:prSet/>
      <dgm:spPr/>
      <dgm:t>
        <a:bodyPr/>
        <a:lstStyle/>
        <a:p>
          <a:endParaRPr lang="en-US"/>
        </a:p>
      </dgm:t>
    </dgm:pt>
    <dgm:pt modelId="{B8090542-7289-497F-95F9-559F341BEEDA}" type="sibTrans" cxnId="{7D5AA3DB-2712-46BD-A174-51D06A614B18}">
      <dgm:prSet/>
      <dgm:spPr/>
      <dgm:t>
        <a:bodyPr/>
        <a:lstStyle/>
        <a:p>
          <a:endParaRPr lang="en-US"/>
        </a:p>
      </dgm:t>
    </dgm:pt>
    <dgm:pt modelId="{6D39263E-8654-4378-A994-003C16DBA547}">
      <dgm:prSet phldrT="[Text]"/>
      <dgm:spPr/>
      <dgm:t>
        <a:bodyPr/>
        <a:lstStyle/>
        <a:p>
          <a:r>
            <a:rPr lang="en-US" dirty="0" smtClean="0">
              <a:latin typeface="Century Gothic" panose="020B0502020202020204" pitchFamily="34" charset="0"/>
            </a:rPr>
            <a:t>Models promote generalizable knowledge about replication &amp; sustainability </a:t>
          </a:r>
          <a:endParaRPr lang="en-US" dirty="0">
            <a:latin typeface="Century Gothic" panose="020B0502020202020204" pitchFamily="34" charset="0"/>
          </a:endParaRPr>
        </a:p>
      </dgm:t>
    </dgm:pt>
    <dgm:pt modelId="{E1985F06-5DFD-4570-88B6-B810F6A4E212}" type="parTrans" cxnId="{24562C0F-6153-45F5-B14C-97EFB72162E5}">
      <dgm:prSet/>
      <dgm:spPr/>
      <dgm:t>
        <a:bodyPr/>
        <a:lstStyle/>
        <a:p>
          <a:endParaRPr lang="en-US"/>
        </a:p>
      </dgm:t>
    </dgm:pt>
    <dgm:pt modelId="{01B72727-6AA0-4DCB-A501-35FA6AAEFB30}" type="sibTrans" cxnId="{24562C0F-6153-45F5-B14C-97EFB72162E5}">
      <dgm:prSet/>
      <dgm:spPr/>
      <dgm:t>
        <a:bodyPr/>
        <a:lstStyle/>
        <a:p>
          <a:endParaRPr lang="en-US"/>
        </a:p>
      </dgm:t>
    </dgm:pt>
    <dgm:pt modelId="{92CFBD1B-77BA-494D-AEAC-44F3D49F489C}" type="pres">
      <dgm:prSet presAssocID="{81884806-9AFE-40D3-86CB-9139EA8480E9}" presName="linearFlow" presStyleCnt="0">
        <dgm:presLayoutVars>
          <dgm:dir/>
          <dgm:animLvl val="lvl"/>
          <dgm:resizeHandles val="exact"/>
        </dgm:presLayoutVars>
      </dgm:prSet>
      <dgm:spPr/>
      <dgm:t>
        <a:bodyPr/>
        <a:lstStyle/>
        <a:p>
          <a:endParaRPr lang="en-US"/>
        </a:p>
      </dgm:t>
    </dgm:pt>
    <dgm:pt modelId="{F7031AD4-648D-4945-9ED4-484BB4F61858}" type="pres">
      <dgm:prSet presAssocID="{F0634C57-298D-4692-8591-8C005BE93A17}" presName="composite" presStyleCnt="0"/>
      <dgm:spPr/>
    </dgm:pt>
    <dgm:pt modelId="{9E5A436B-4E1B-436C-AB40-9C31791F3AE8}" type="pres">
      <dgm:prSet presAssocID="{F0634C57-298D-4692-8591-8C005BE93A17}" presName="parentText" presStyleLbl="alignNode1" presStyleIdx="0" presStyleCnt="3">
        <dgm:presLayoutVars>
          <dgm:chMax val="1"/>
          <dgm:bulletEnabled val="1"/>
        </dgm:presLayoutVars>
      </dgm:prSet>
      <dgm:spPr/>
      <dgm:t>
        <a:bodyPr/>
        <a:lstStyle/>
        <a:p>
          <a:endParaRPr lang="en-US"/>
        </a:p>
      </dgm:t>
    </dgm:pt>
    <dgm:pt modelId="{AE936E60-9C70-4D32-B29F-C0B4A77F10E1}" type="pres">
      <dgm:prSet presAssocID="{F0634C57-298D-4692-8591-8C005BE93A17}" presName="descendantText" presStyleLbl="alignAcc1" presStyleIdx="0" presStyleCnt="3">
        <dgm:presLayoutVars>
          <dgm:bulletEnabled val="1"/>
        </dgm:presLayoutVars>
      </dgm:prSet>
      <dgm:spPr/>
      <dgm:t>
        <a:bodyPr/>
        <a:lstStyle/>
        <a:p>
          <a:endParaRPr lang="en-US"/>
        </a:p>
      </dgm:t>
    </dgm:pt>
    <dgm:pt modelId="{13A15C8A-9957-4B01-9A97-5F598F324C95}" type="pres">
      <dgm:prSet presAssocID="{ABB07EE3-8B46-4B99-B9F7-F4CBACACEB75}" presName="sp" presStyleCnt="0"/>
      <dgm:spPr/>
    </dgm:pt>
    <dgm:pt modelId="{71676E16-11AB-4302-A3B7-21F8E42A36F5}" type="pres">
      <dgm:prSet presAssocID="{C0397757-FC56-4B8F-89EE-277D8572025D}" presName="composite" presStyleCnt="0"/>
      <dgm:spPr/>
    </dgm:pt>
    <dgm:pt modelId="{0F660813-CDA5-4721-A038-DDE3B8A0BC16}" type="pres">
      <dgm:prSet presAssocID="{C0397757-FC56-4B8F-89EE-277D8572025D}" presName="parentText" presStyleLbl="alignNode1" presStyleIdx="1" presStyleCnt="3">
        <dgm:presLayoutVars>
          <dgm:chMax val="1"/>
          <dgm:bulletEnabled val="1"/>
        </dgm:presLayoutVars>
      </dgm:prSet>
      <dgm:spPr/>
      <dgm:t>
        <a:bodyPr/>
        <a:lstStyle/>
        <a:p>
          <a:endParaRPr lang="en-US"/>
        </a:p>
      </dgm:t>
    </dgm:pt>
    <dgm:pt modelId="{64DFDAAD-F39E-4C2C-BBD1-1BB821273E70}" type="pres">
      <dgm:prSet presAssocID="{C0397757-FC56-4B8F-89EE-277D8572025D}" presName="descendantText" presStyleLbl="alignAcc1" presStyleIdx="1" presStyleCnt="3">
        <dgm:presLayoutVars>
          <dgm:bulletEnabled val="1"/>
        </dgm:presLayoutVars>
      </dgm:prSet>
      <dgm:spPr/>
      <dgm:t>
        <a:bodyPr/>
        <a:lstStyle/>
        <a:p>
          <a:endParaRPr lang="en-US"/>
        </a:p>
      </dgm:t>
    </dgm:pt>
    <dgm:pt modelId="{6A38C387-CD52-43BA-AB8E-E2EBCC506297}" type="pres">
      <dgm:prSet presAssocID="{BAADC48C-1B01-4ED2-BA9A-7B4EB0197AD6}" presName="sp" presStyleCnt="0"/>
      <dgm:spPr/>
    </dgm:pt>
    <dgm:pt modelId="{BC254F16-5301-4FE1-84F2-49B9280D58B9}" type="pres">
      <dgm:prSet presAssocID="{678DEFFB-3279-48BB-BB12-C55563E8CBF3}" presName="composite" presStyleCnt="0"/>
      <dgm:spPr/>
    </dgm:pt>
    <dgm:pt modelId="{DAE29005-EFAC-472D-A2A9-2D66AF904D93}" type="pres">
      <dgm:prSet presAssocID="{678DEFFB-3279-48BB-BB12-C55563E8CBF3}" presName="parentText" presStyleLbl="alignNode1" presStyleIdx="2" presStyleCnt="3">
        <dgm:presLayoutVars>
          <dgm:chMax val="1"/>
          <dgm:bulletEnabled val="1"/>
        </dgm:presLayoutVars>
      </dgm:prSet>
      <dgm:spPr/>
      <dgm:t>
        <a:bodyPr/>
        <a:lstStyle/>
        <a:p>
          <a:endParaRPr lang="en-US"/>
        </a:p>
      </dgm:t>
    </dgm:pt>
    <dgm:pt modelId="{896F6806-60BA-4BD2-8339-96F9E05F959C}" type="pres">
      <dgm:prSet presAssocID="{678DEFFB-3279-48BB-BB12-C55563E8CBF3}" presName="descendantText" presStyleLbl="alignAcc1" presStyleIdx="2" presStyleCnt="3">
        <dgm:presLayoutVars>
          <dgm:bulletEnabled val="1"/>
        </dgm:presLayoutVars>
      </dgm:prSet>
      <dgm:spPr/>
      <dgm:t>
        <a:bodyPr/>
        <a:lstStyle/>
        <a:p>
          <a:endParaRPr lang="en-US"/>
        </a:p>
      </dgm:t>
    </dgm:pt>
  </dgm:ptLst>
  <dgm:cxnLst>
    <dgm:cxn modelId="{D3AC9C9D-7544-47C9-9CC8-7D44322D4F70}" srcId="{81884806-9AFE-40D3-86CB-9139EA8480E9}" destId="{C0397757-FC56-4B8F-89EE-277D8572025D}" srcOrd="1" destOrd="0" parTransId="{9588EA74-D2EC-4DD5-AF11-5773EF97C7E1}" sibTransId="{BAADC48C-1B01-4ED2-BA9A-7B4EB0197AD6}"/>
    <dgm:cxn modelId="{9A4DFA0B-67C8-4B5D-8653-B99FBCB7B065}" srcId="{F0634C57-298D-4692-8591-8C005BE93A17}" destId="{4D4486FE-6CDE-42CD-A30E-BD1CEF4B4DFA}" srcOrd="0" destOrd="0" parTransId="{00309079-3F31-4BFC-B9B8-C5307E9E51BB}" sibTransId="{8634A256-99BC-489D-A21F-9A9E310D2168}"/>
    <dgm:cxn modelId="{8BF71A97-ED35-4C34-BF26-FE396550DE0E}" type="presOf" srcId="{678DEFFB-3279-48BB-BB12-C55563E8CBF3}" destId="{DAE29005-EFAC-472D-A2A9-2D66AF904D93}" srcOrd="0" destOrd="0" presId="urn:microsoft.com/office/officeart/2005/8/layout/chevron2"/>
    <dgm:cxn modelId="{617C1C0B-BDF4-421C-BF0F-B4BDCF227081}" srcId="{81884806-9AFE-40D3-86CB-9139EA8480E9}" destId="{F0634C57-298D-4692-8591-8C005BE93A17}" srcOrd="0" destOrd="0" parTransId="{9B5B6306-8E59-4D5F-9DD3-ED510F86E48D}" sibTransId="{ABB07EE3-8B46-4B99-B9F7-F4CBACACEB75}"/>
    <dgm:cxn modelId="{24562C0F-6153-45F5-B14C-97EFB72162E5}" srcId="{678DEFFB-3279-48BB-BB12-C55563E8CBF3}" destId="{6D39263E-8654-4378-A994-003C16DBA547}" srcOrd="0" destOrd="0" parTransId="{E1985F06-5DFD-4570-88B6-B810F6A4E212}" sibTransId="{01B72727-6AA0-4DCB-A501-35FA6AAEFB30}"/>
    <dgm:cxn modelId="{F84641E2-422A-4708-85D8-C46184F4A3DA}" type="presOf" srcId="{B2CC90F4-3E62-4EF5-9071-B87AEBCF9A3C}" destId="{64DFDAAD-F39E-4C2C-BBD1-1BB821273E70}" srcOrd="0" destOrd="0" presId="urn:microsoft.com/office/officeart/2005/8/layout/chevron2"/>
    <dgm:cxn modelId="{7D5AA3DB-2712-46BD-A174-51D06A614B18}" srcId="{81884806-9AFE-40D3-86CB-9139EA8480E9}" destId="{678DEFFB-3279-48BB-BB12-C55563E8CBF3}" srcOrd="2" destOrd="0" parTransId="{E96E3FBA-1BD6-4288-9BB4-CD42CE72C1F0}" sibTransId="{B8090542-7289-497F-95F9-559F341BEEDA}"/>
    <dgm:cxn modelId="{D1C1EE1C-5880-4080-B3FD-0ADB38F1E0FE}" srcId="{C0397757-FC56-4B8F-89EE-277D8572025D}" destId="{B2CC90F4-3E62-4EF5-9071-B87AEBCF9A3C}" srcOrd="0" destOrd="0" parTransId="{C653FD00-7765-4746-A565-8666E86E623F}" sibTransId="{472A67F0-DAA6-445E-B85A-52FC9ED29231}"/>
    <dgm:cxn modelId="{0097E231-93BA-4255-9C07-BCDE4EA8BB42}" type="presOf" srcId="{C0397757-FC56-4B8F-89EE-277D8572025D}" destId="{0F660813-CDA5-4721-A038-DDE3B8A0BC16}" srcOrd="0" destOrd="0" presId="urn:microsoft.com/office/officeart/2005/8/layout/chevron2"/>
    <dgm:cxn modelId="{E0A2DC19-5674-4A4E-9099-0F67B08A3EF7}" type="presOf" srcId="{4D4486FE-6CDE-42CD-A30E-BD1CEF4B4DFA}" destId="{AE936E60-9C70-4D32-B29F-C0B4A77F10E1}" srcOrd="0" destOrd="0" presId="urn:microsoft.com/office/officeart/2005/8/layout/chevron2"/>
    <dgm:cxn modelId="{DB819F27-334C-4D09-89E3-9149190FA76F}" type="presOf" srcId="{81884806-9AFE-40D3-86CB-9139EA8480E9}" destId="{92CFBD1B-77BA-494D-AEAC-44F3D49F489C}" srcOrd="0" destOrd="0" presId="urn:microsoft.com/office/officeart/2005/8/layout/chevron2"/>
    <dgm:cxn modelId="{EC964FC2-9BFA-4D85-8679-5F289B81B629}" type="presOf" srcId="{6D39263E-8654-4378-A994-003C16DBA547}" destId="{896F6806-60BA-4BD2-8339-96F9E05F959C}" srcOrd="0" destOrd="0" presId="urn:microsoft.com/office/officeart/2005/8/layout/chevron2"/>
    <dgm:cxn modelId="{FADE58A5-5624-456A-8E13-89DD5420F5AF}" type="presOf" srcId="{F0634C57-298D-4692-8591-8C005BE93A17}" destId="{9E5A436B-4E1B-436C-AB40-9C31791F3AE8}" srcOrd="0" destOrd="0" presId="urn:microsoft.com/office/officeart/2005/8/layout/chevron2"/>
    <dgm:cxn modelId="{52230B64-3F27-4921-911D-B35A804DE421}" type="presParOf" srcId="{92CFBD1B-77BA-494D-AEAC-44F3D49F489C}" destId="{F7031AD4-648D-4945-9ED4-484BB4F61858}" srcOrd="0" destOrd="0" presId="urn:microsoft.com/office/officeart/2005/8/layout/chevron2"/>
    <dgm:cxn modelId="{8C073DE5-74BB-4E03-8335-8E52C2082CF7}" type="presParOf" srcId="{F7031AD4-648D-4945-9ED4-484BB4F61858}" destId="{9E5A436B-4E1B-436C-AB40-9C31791F3AE8}" srcOrd="0" destOrd="0" presId="urn:microsoft.com/office/officeart/2005/8/layout/chevron2"/>
    <dgm:cxn modelId="{B3CCF345-28BC-43B0-BB62-B0283484A83D}" type="presParOf" srcId="{F7031AD4-648D-4945-9ED4-484BB4F61858}" destId="{AE936E60-9C70-4D32-B29F-C0B4A77F10E1}" srcOrd="1" destOrd="0" presId="urn:microsoft.com/office/officeart/2005/8/layout/chevron2"/>
    <dgm:cxn modelId="{F4B523D6-A9E4-4861-842E-A6F4B8F1789E}" type="presParOf" srcId="{92CFBD1B-77BA-494D-AEAC-44F3D49F489C}" destId="{13A15C8A-9957-4B01-9A97-5F598F324C95}" srcOrd="1" destOrd="0" presId="urn:microsoft.com/office/officeart/2005/8/layout/chevron2"/>
    <dgm:cxn modelId="{CCE30A0F-6003-414C-916B-B658C4BB8B23}" type="presParOf" srcId="{92CFBD1B-77BA-494D-AEAC-44F3D49F489C}" destId="{71676E16-11AB-4302-A3B7-21F8E42A36F5}" srcOrd="2" destOrd="0" presId="urn:microsoft.com/office/officeart/2005/8/layout/chevron2"/>
    <dgm:cxn modelId="{17D7F5AA-5539-49D0-BBC7-E9FC7B0716E3}" type="presParOf" srcId="{71676E16-11AB-4302-A3B7-21F8E42A36F5}" destId="{0F660813-CDA5-4721-A038-DDE3B8A0BC16}" srcOrd="0" destOrd="0" presId="urn:microsoft.com/office/officeart/2005/8/layout/chevron2"/>
    <dgm:cxn modelId="{AE0BCDD1-D224-43FF-BD7C-6304C9F2B9D5}" type="presParOf" srcId="{71676E16-11AB-4302-A3B7-21F8E42A36F5}" destId="{64DFDAAD-F39E-4C2C-BBD1-1BB821273E70}" srcOrd="1" destOrd="0" presId="urn:microsoft.com/office/officeart/2005/8/layout/chevron2"/>
    <dgm:cxn modelId="{941C616D-87E3-44A5-A9F0-7559FDAC2615}" type="presParOf" srcId="{92CFBD1B-77BA-494D-AEAC-44F3D49F489C}" destId="{6A38C387-CD52-43BA-AB8E-E2EBCC506297}" srcOrd="3" destOrd="0" presId="urn:microsoft.com/office/officeart/2005/8/layout/chevron2"/>
    <dgm:cxn modelId="{4A8FE2D8-3FCD-4387-8701-C21809473326}" type="presParOf" srcId="{92CFBD1B-77BA-494D-AEAC-44F3D49F489C}" destId="{BC254F16-5301-4FE1-84F2-49B9280D58B9}" srcOrd="4" destOrd="0" presId="urn:microsoft.com/office/officeart/2005/8/layout/chevron2"/>
    <dgm:cxn modelId="{873F4E14-E808-4DE8-8EDF-B622855D18E8}" type="presParOf" srcId="{BC254F16-5301-4FE1-84F2-49B9280D58B9}" destId="{DAE29005-EFAC-472D-A2A9-2D66AF904D93}" srcOrd="0" destOrd="0" presId="urn:microsoft.com/office/officeart/2005/8/layout/chevron2"/>
    <dgm:cxn modelId="{60D7162E-7FAC-4D41-9969-873B6A2FA338}" type="presParOf" srcId="{BC254F16-5301-4FE1-84F2-49B9280D58B9}" destId="{896F6806-60BA-4BD2-8339-96F9E05F959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7861B-8CEB-4308-8F69-3EA2848DAF63}">
      <dsp:nvSpPr>
        <dsp:cNvPr id="0" name=""/>
        <dsp:cNvSpPr/>
      </dsp:nvSpPr>
      <dsp:spPr>
        <a:xfrm>
          <a:off x="3083588" y="0"/>
          <a:ext cx="8245907" cy="1638078"/>
        </a:xfrm>
        <a:prstGeom prst="rightArrow">
          <a:avLst>
            <a:gd name="adj1" fmla="val 75000"/>
            <a:gd name="adj2" fmla="val 50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Century Gothic" panose="020B0502020202020204" pitchFamily="34" charset="0"/>
            </a:rPr>
            <a:t>Provide guidance, support &amp; innovation to design projects that rigorously evaluate the effectiveness of efforts to implement change </a:t>
          </a:r>
          <a:endParaRPr lang="en-US" sz="2400" kern="1200" dirty="0">
            <a:latin typeface="Century Gothic" panose="020B0502020202020204" pitchFamily="34" charset="0"/>
          </a:endParaRPr>
        </a:p>
      </dsp:txBody>
      <dsp:txXfrm>
        <a:off x="3083588" y="204760"/>
        <a:ext cx="7631628" cy="1228558"/>
      </dsp:txXfrm>
    </dsp:sp>
    <dsp:sp modelId="{17280048-C835-4B32-8BAE-2199AA536B04}">
      <dsp:nvSpPr>
        <dsp:cNvPr id="0" name=""/>
        <dsp:cNvSpPr/>
      </dsp:nvSpPr>
      <dsp:spPr>
        <a:xfrm>
          <a:off x="0" y="0"/>
          <a:ext cx="3084054" cy="1638078"/>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b="1" kern="1200" dirty="0" smtClean="0">
              <a:latin typeface="Century Gothic" panose="020B0502020202020204" pitchFamily="34" charset="0"/>
            </a:rPr>
            <a:t>Guide &amp; Innovate</a:t>
          </a:r>
          <a:endParaRPr lang="en-US" sz="3100" b="1" kern="1200" dirty="0">
            <a:latin typeface="Century Gothic" panose="020B0502020202020204" pitchFamily="34" charset="0"/>
          </a:endParaRPr>
        </a:p>
      </dsp:txBody>
      <dsp:txXfrm>
        <a:off x="79964" y="79964"/>
        <a:ext cx="2924126" cy="1478150"/>
      </dsp:txXfrm>
    </dsp:sp>
    <dsp:sp modelId="{78CC96D7-BF05-4079-A63F-AB3B5F9AD19B}">
      <dsp:nvSpPr>
        <dsp:cNvPr id="0" name=""/>
        <dsp:cNvSpPr/>
      </dsp:nvSpPr>
      <dsp:spPr>
        <a:xfrm>
          <a:off x="3083588" y="1775545"/>
          <a:ext cx="8245907" cy="1638078"/>
        </a:xfrm>
        <a:prstGeom prst="rightArrow">
          <a:avLst>
            <a:gd name="adj1" fmla="val 75000"/>
            <a:gd name="adj2" fmla="val 50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Century Gothic" panose="020B0502020202020204" pitchFamily="34" charset="0"/>
            </a:rPr>
            <a:t>Identify strategies that accelerate the adoption &amp; promote sustainability of effective healthcare interventions</a:t>
          </a:r>
          <a:endParaRPr lang="en-US" sz="2400" kern="1200" dirty="0">
            <a:latin typeface="Century Gothic" panose="020B0502020202020204" pitchFamily="34" charset="0"/>
          </a:endParaRPr>
        </a:p>
      </dsp:txBody>
      <dsp:txXfrm>
        <a:off x="3083588" y="1980305"/>
        <a:ext cx="7631628" cy="1228558"/>
      </dsp:txXfrm>
    </dsp:sp>
    <dsp:sp modelId="{BA6EA329-DCAA-461C-AF31-393047E67457}">
      <dsp:nvSpPr>
        <dsp:cNvPr id="0" name=""/>
        <dsp:cNvSpPr/>
      </dsp:nvSpPr>
      <dsp:spPr>
        <a:xfrm>
          <a:off x="0" y="1775545"/>
          <a:ext cx="3084054" cy="1638078"/>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b="1" kern="1200" dirty="0" smtClean="0">
              <a:latin typeface="Century Gothic" panose="020B0502020202020204" pitchFamily="34" charset="0"/>
            </a:rPr>
            <a:t>Accelerate &amp; Promote Sustainability</a:t>
          </a:r>
          <a:endParaRPr lang="en-US" sz="3100" b="1" kern="1200" dirty="0">
            <a:latin typeface="Century Gothic" panose="020B0502020202020204" pitchFamily="34" charset="0"/>
          </a:endParaRPr>
        </a:p>
      </dsp:txBody>
      <dsp:txXfrm>
        <a:off x="79964" y="1855509"/>
        <a:ext cx="2924126" cy="1478150"/>
      </dsp:txXfrm>
    </dsp:sp>
    <dsp:sp modelId="{185301AD-6D93-49C8-8F69-0B76918F0EF6}">
      <dsp:nvSpPr>
        <dsp:cNvPr id="0" name=""/>
        <dsp:cNvSpPr/>
      </dsp:nvSpPr>
      <dsp:spPr>
        <a:xfrm>
          <a:off x="3083588" y="3577432"/>
          <a:ext cx="8245907" cy="1638078"/>
        </a:xfrm>
        <a:prstGeom prst="rightArrow">
          <a:avLst>
            <a:gd name="adj1" fmla="val 75000"/>
            <a:gd name="adj2" fmla="val 50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Century Gothic" panose="020B0502020202020204" pitchFamily="34" charset="0"/>
            </a:rPr>
            <a:t>Provide implementation &amp; improvement sciences education to faculty, trainees, students</a:t>
          </a:r>
          <a:endParaRPr lang="en-US" sz="2400" kern="1200" dirty="0">
            <a:latin typeface="Century Gothic" panose="020B0502020202020204" pitchFamily="34" charset="0"/>
          </a:endParaRPr>
        </a:p>
      </dsp:txBody>
      <dsp:txXfrm>
        <a:off x="3083588" y="3782192"/>
        <a:ext cx="7631628" cy="1228558"/>
      </dsp:txXfrm>
    </dsp:sp>
    <dsp:sp modelId="{99E32FFA-D128-4A8C-9C86-94475DEDE8C2}">
      <dsp:nvSpPr>
        <dsp:cNvPr id="0" name=""/>
        <dsp:cNvSpPr/>
      </dsp:nvSpPr>
      <dsp:spPr>
        <a:xfrm>
          <a:off x="0" y="3577432"/>
          <a:ext cx="3084054" cy="1638078"/>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b="1" kern="1200" dirty="0" smtClean="0">
              <a:latin typeface="Century Gothic" panose="020B0502020202020204" pitchFamily="34" charset="0"/>
            </a:rPr>
            <a:t>Educate</a:t>
          </a:r>
          <a:endParaRPr lang="en-US" sz="3100" b="1" kern="1200" dirty="0">
            <a:latin typeface="Century Gothic" panose="020B0502020202020204" pitchFamily="34" charset="0"/>
          </a:endParaRPr>
        </a:p>
      </dsp:txBody>
      <dsp:txXfrm>
        <a:off x="79964" y="3657396"/>
        <a:ext cx="2924126" cy="1478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B74A0-4937-41B1-9A97-ADAB646BAEEC}">
      <dsp:nvSpPr>
        <dsp:cNvPr id="0" name=""/>
        <dsp:cNvSpPr/>
      </dsp:nvSpPr>
      <dsp:spPr>
        <a:xfrm>
          <a:off x="-6266475" y="-958617"/>
          <a:ext cx="7459196" cy="7459196"/>
        </a:xfrm>
        <a:prstGeom prst="blockArc">
          <a:avLst>
            <a:gd name="adj1" fmla="val 18900000"/>
            <a:gd name="adj2" fmla="val 2700000"/>
            <a:gd name="adj3" fmla="val 290"/>
          </a:avLst>
        </a:prstGeom>
        <a:noFill/>
        <a:ln w="1079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01DB3B-40FC-4B2C-BFC0-38AA8667EFB3}">
      <dsp:nvSpPr>
        <dsp:cNvPr id="0" name=""/>
        <dsp:cNvSpPr/>
      </dsp:nvSpPr>
      <dsp:spPr>
        <a:xfrm>
          <a:off x="521110" y="346261"/>
          <a:ext cx="7338904" cy="692966"/>
        </a:xfrm>
        <a:prstGeom prst="rect">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0042"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latin typeface="Century Gothic" panose="020B0502020202020204" pitchFamily="34" charset="0"/>
            </a:rPr>
            <a:t>Study design</a:t>
          </a:r>
          <a:endParaRPr lang="en-US" sz="3000" kern="1200" dirty="0">
            <a:latin typeface="Century Gothic" panose="020B0502020202020204" pitchFamily="34" charset="0"/>
          </a:endParaRPr>
        </a:p>
      </dsp:txBody>
      <dsp:txXfrm>
        <a:off x="521110" y="346261"/>
        <a:ext cx="7338904" cy="692966"/>
      </dsp:txXfrm>
    </dsp:sp>
    <dsp:sp modelId="{C5DB86C9-5086-4979-8DDB-7D4FDE5374E7}">
      <dsp:nvSpPr>
        <dsp:cNvPr id="0" name=""/>
        <dsp:cNvSpPr/>
      </dsp:nvSpPr>
      <dsp:spPr>
        <a:xfrm>
          <a:off x="88006" y="259640"/>
          <a:ext cx="866208" cy="866208"/>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EAF340EA-41A1-4287-A1D8-C6EA80E882F6}">
      <dsp:nvSpPr>
        <dsp:cNvPr id="0" name=""/>
        <dsp:cNvSpPr/>
      </dsp:nvSpPr>
      <dsp:spPr>
        <a:xfrm>
          <a:off x="1017670" y="1385379"/>
          <a:ext cx="6842344" cy="692966"/>
        </a:xfrm>
        <a:prstGeom prst="rect">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0042"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latin typeface="Century Gothic" panose="020B0502020202020204" pitchFamily="34" charset="0"/>
            </a:rPr>
            <a:t>Outcome measures</a:t>
          </a:r>
          <a:endParaRPr lang="en-US" sz="3000" kern="1200" dirty="0">
            <a:latin typeface="Century Gothic" panose="020B0502020202020204" pitchFamily="34" charset="0"/>
          </a:endParaRPr>
        </a:p>
      </dsp:txBody>
      <dsp:txXfrm>
        <a:off x="1017670" y="1385379"/>
        <a:ext cx="6842344" cy="692966"/>
      </dsp:txXfrm>
    </dsp:sp>
    <dsp:sp modelId="{36D63F6A-7370-4BFC-9D44-71CE129057B2}">
      <dsp:nvSpPr>
        <dsp:cNvPr id="0" name=""/>
        <dsp:cNvSpPr/>
      </dsp:nvSpPr>
      <dsp:spPr>
        <a:xfrm>
          <a:off x="584566" y="1298758"/>
          <a:ext cx="866208" cy="866208"/>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28F13850-41B8-4B60-85B4-C1BB4804406D}">
      <dsp:nvSpPr>
        <dsp:cNvPr id="0" name=""/>
        <dsp:cNvSpPr/>
      </dsp:nvSpPr>
      <dsp:spPr>
        <a:xfrm>
          <a:off x="1170074" y="2424497"/>
          <a:ext cx="6689940" cy="692966"/>
        </a:xfrm>
        <a:prstGeom prst="rect">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0042"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latin typeface="Century Gothic" panose="020B0502020202020204" pitchFamily="34" charset="0"/>
            </a:rPr>
            <a:t>Recipe for replication </a:t>
          </a:r>
          <a:endParaRPr lang="en-US" sz="3000" kern="1200" dirty="0">
            <a:latin typeface="Century Gothic" panose="020B0502020202020204" pitchFamily="34" charset="0"/>
          </a:endParaRPr>
        </a:p>
      </dsp:txBody>
      <dsp:txXfrm>
        <a:off x="1170074" y="2424497"/>
        <a:ext cx="6689940" cy="692966"/>
      </dsp:txXfrm>
    </dsp:sp>
    <dsp:sp modelId="{4FC6B84A-3B89-443A-B50C-537E79B2AC3C}">
      <dsp:nvSpPr>
        <dsp:cNvPr id="0" name=""/>
        <dsp:cNvSpPr/>
      </dsp:nvSpPr>
      <dsp:spPr>
        <a:xfrm>
          <a:off x="736970" y="2337876"/>
          <a:ext cx="866208" cy="866208"/>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B0EAD3DF-0A7B-4F27-8182-69E4BF7494AF}">
      <dsp:nvSpPr>
        <dsp:cNvPr id="0" name=""/>
        <dsp:cNvSpPr/>
      </dsp:nvSpPr>
      <dsp:spPr>
        <a:xfrm>
          <a:off x="1017670" y="3463615"/>
          <a:ext cx="6842344" cy="692966"/>
        </a:xfrm>
        <a:prstGeom prst="rect">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0042"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latin typeface="Century Gothic" panose="020B0502020202020204" pitchFamily="34" charset="0"/>
            </a:rPr>
            <a:t>Inform future research, scalability </a:t>
          </a:r>
          <a:endParaRPr lang="en-US" sz="3000" kern="1200" dirty="0">
            <a:latin typeface="Century Gothic" panose="020B0502020202020204" pitchFamily="34" charset="0"/>
          </a:endParaRPr>
        </a:p>
      </dsp:txBody>
      <dsp:txXfrm>
        <a:off x="1017670" y="3463615"/>
        <a:ext cx="6842344" cy="692966"/>
      </dsp:txXfrm>
    </dsp:sp>
    <dsp:sp modelId="{FE6573B9-3F90-4A7B-B3AB-747987CF07DB}">
      <dsp:nvSpPr>
        <dsp:cNvPr id="0" name=""/>
        <dsp:cNvSpPr/>
      </dsp:nvSpPr>
      <dsp:spPr>
        <a:xfrm>
          <a:off x="584566" y="3376994"/>
          <a:ext cx="866208" cy="866208"/>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17D6BFE-1A2F-4287-9642-CFBD1F1E2A15}">
      <dsp:nvSpPr>
        <dsp:cNvPr id="0" name=""/>
        <dsp:cNvSpPr/>
      </dsp:nvSpPr>
      <dsp:spPr>
        <a:xfrm>
          <a:off x="521110" y="4502733"/>
          <a:ext cx="7338904" cy="692966"/>
        </a:xfrm>
        <a:prstGeom prst="rect">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0042"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latin typeface="Century Gothic" panose="020B0502020202020204" pitchFamily="34" charset="0"/>
            </a:rPr>
            <a:t>Generalize knowledge</a:t>
          </a:r>
          <a:endParaRPr lang="en-US" sz="3000" kern="1200" dirty="0">
            <a:latin typeface="Century Gothic" panose="020B0502020202020204" pitchFamily="34" charset="0"/>
          </a:endParaRPr>
        </a:p>
      </dsp:txBody>
      <dsp:txXfrm>
        <a:off x="521110" y="4502733"/>
        <a:ext cx="7338904" cy="692966"/>
      </dsp:txXfrm>
    </dsp:sp>
    <dsp:sp modelId="{24246BB2-46DD-4E0F-AA2F-D199931B0E12}">
      <dsp:nvSpPr>
        <dsp:cNvPr id="0" name=""/>
        <dsp:cNvSpPr/>
      </dsp:nvSpPr>
      <dsp:spPr>
        <a:xfrm>
          <a:off x="88006" y="4416112"/>
          <a:ext cx="866208" cy="866208"/>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5A436B-4E1B-436C-AB40-9C31791F3AE8}">
      <dsp:nvSpPr>
        <dsp:cNvPr id="0" name=""/>
        <dsp:cNvSpPr/>
      </dsp:nvSpPr>
      <dsp:spPr>
        <a:xfrm rot="5400000">
          <a:off x="-284084" y="284088"/>
          <a:ext cx="1893896" cy="1325727"/>
        </a:xfrm>
        <a:prstGeom prst="chevron">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 </a:t>
          </a:r>
          <a:endParaRPr lang="en-US" sz="3700" kern="1200" dirty="0"/>
        </a:p>
      </dsp:txBody>
      <dsp:txXfrm rot="-5400000">
        <a:off x="1" y="662868"/>
        <a:ext cx="1325727" cy="568169"/>
      </dsp:txXfrm>
    </dsp:sp>
    <dsp:sp modelId="{AE936E60-9C70-4D32-B29F-C0B4A77F10E1}">
      <dsp:nvSpPr>
        <dsp:cNvPr id="0" name=""/>
        <dsp:cNvSpPr/>
      </dsp:nvSpPr>
      <dsp:spPr>
        <a:xfrm rot="5400000">
          <a:off x="5872678" y="-4546946"/>
          <a:ext cx="1231032" cy="10324934"/>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latin typeface="Century Gothic" panose="020B0502020202020204" pitchFamily="34" charset="0"/>
            </a:rPr>
            <a:t>Models are not the be all, end all but they can help guide all parts of project</a:t>
          </a:r>
          <a:endParaRPr lang="en-US" sz="2500" kern="1200" dirty="0">
            <a:latin typeface="Century Gothic" panose="020B0502020202020204" pitchFamily="34" charset="0"/>
          </a:endParaRPr>
        </a:p>
      </dsp:txBody>
      <dsp:txXfrm rot="-5400000">
        <a:off x="1325727" y="60099"/>
        <a:ext cx="10264840" cy="1110844"/>
      </dsp:txXfrm>
    </dsp:sp>
    <dsp:sp modelId="{0F660813-CDA5-4721-A038-DDE3B8A0BC16}">
      <dsp:nvSpPr>
        <dsp:cNvPr id="0" name=""/>
        <dsp:cNvSpPr/>
      </dsp:nvSpPr>
      <dsp:spPr>
        <a:xfrm rot="5400000">
          <a:off x="-284084" y="1986521"/>
          <a:ext cx="1893896" cy="1325727"/>
        </a:xfrm>
        <a:prstGeom prst="chevron">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 </a:t>
          </a:r>
          <a:endParaRPr lang="en-US" sz="3700" kern="1200" dirty="0"/>
        </a:p>
      </dsp:txBody>
      <dsp:txXfrm rot="-5400000">
        <a:off x="1" y="2365301"/>
        <a:ext cx="1325727" cy="568169"/>
      </dsp:txXfrm>
    </dsp:sp>
    <dsp:sp modelId="{64DFDAAD-F39E-4C2C-BBD1-1BB821273E70}">
      <dsp:nvSpPr>
        <dsp:cNvPr id="0" name=""/>
        <dsp:cNvSpPr/>
      </dsp:nvSpPr>
      <dsp:spPr>
        <a:xfrm rot="5400000">
          <a:off x="5872678" y="-2844513"/>
          <a:ext cx="1231032" cy="10324934"/>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latin typeface="Century Gothic" panose="020B0502020202020204" pitchFamily="34" charset="0"/>
            </a:rPr>
            <a:t>Chosen model should link to the specific question you’re trying to answer, study design, outcome measures – no perfect model</a:t>
          </a:r>
          <a:endParaRPr lang="en-US" sz="2500" kern="1200" dirty="0">
            <a:latin typeface="Century Gothic" panose="020B0502020202020204" pitchFamily="34" charset="0"/>
          </a:endParaRPr>
        </a:p>
      </dsp:txBody>
      <dsp:txXfrm rot="-5400000">
        <a:off x="1325727" y="1762532"/>
        <a:ext cx="10264840" cy="1110844"/>
      </dsp:txXfrm>
    </dsp:sp>
    <dsp:sp modelId="{DAE29005-EFAC-472D-A2A9-2D66AF904D93}">
      <dsp:nvSpPr>
        <dsp:cNvPr id="0" name=""/>
        <dsp:cNvSpPr/>
      </dsp:nvSpPr>
      <dsp:spPr>
        <a:xfrm rot="5400000">
          <a:off x="-284084" y="3688954"/>
          <a:ext cx="1893896" cy="1325727"/>
        </a:xfrm>
        <a:prstGeom prst="chevron">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 </a:t>
          </a:r>
          <a:endParaRPr lang="en-US" sz="3700" kern="1200" dirty="0"/>
        </a:p>
      </dsp:txBody>
      <dsp:txXfrm rot="-5400000">
        <a:off x="1" y="4067734"/>
        <a:ext cx="1325727" cy="568169"/>
      </dsp:txXfrm>
    </dsp:sp>
    <dsp:sp modelId="{896F6806-60BA-4BD2-8339-96F9E05F959C}">
      <dsp:nvSpPr>
        <dsp:cNvPr id="0" name=""/>
        <dsp:cNvSpPr/>
      </dsp:nvSpPr>
      <dsp:spPr>
        <a:xfrm rot="5400000">
          <a:off x="5872678" y="-1142080"/>
          <a:ext cx="1231032" cy="10324934"/>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latin typeface="Century Gothic" panose="020B0502020202020204" pitchFamily="34" charset="0"/>
            </a:rPr>
            <a:t>Models promote generalizable knowledge about replication &amp; sustainability </a:t>
          </a:r>
          <a:endParaRPr lang="en-US" sz="2500" kern="1200" dirty="0">
            <a:latin typeface="Century Gothic" panose="020B0502020202020204" pitchFamily="34" charset="0"/>
          </a:endParaRPr>
        </a:p>
      </dsp:txBody>
      <dsp:txXfrm rot="-5400000">
        <a:off x="1325727" y="3464965"/>
        <a:ext cx="10264840" cy="111084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79" tIns="46640" rIns="93279" bIns="46640"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6912"/>
          </a:xfrm>
          <a:prstGeom prst="rect">
            <a:avLst/>
          </a:prstGeom>
        </p:spPr>
        <p:txBody>
          <a:bodyPr vert="horz" lIns="93279" tIns="46640" rIns="93279" bIns="46640" rtlCol="0"/>
          <a:lstStyle>
            <a:lvl1pPr algn="r">
              <a:defRPr sz="1200"/>
            </a:lvl1pPr>
          </a:lstStyle>
          <a:p>
            <a:fld id="{394ECEC8-D48A-4508-AF3E-6DECA5197336}" type="datetimeFigureOut">
              <a:rPr lang="en-US" smtClean="0"/>
              <a:t>11/29/2017</a:t>
            </a:fld>
            <a:endParaRPr lang="en-US"/>
          </a:p>
        </p:txBody>
      </p:sp>
      <p:sp>
        <p:nvSpPr>
          <p:cNvPr id="4" name="Footer Placeholder 3"/>
          <p:cNvSpPr>
            <a:spLocks noGrp="1"/>
          </p:cNvSpPr>
          <p:nvPr>
            <p:ph type="ftr" sz="quarter" idx="2"/>
          </p:nvPr>
        </p:nvSpPr>
        <p:spPr>
          <a:xfrm>
            <a:off x="0" y="8839015"/>
            <a:ext cx="3041968" cy="466911"/>
          </a:xfrm>
          <a:prstGeom prst="rect">
            <a:avLst/>
          </a:prstGeom>
        </p:spPr>
        <p:txBody>
          <a:bodyPr vert="horz" lIns="93279" tIns="46640" rIns="93279" bIns="46640"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5"/>
            <a:ext cx="3041968" cy="466911"/>
          </a:xfrm>
          <a:prstGeom prst="rect">
            <a:avLst/>
          </a:prstGeom>
        </p:spPr>
        <p:txBody>
          <a:bodyPr vert="horz" lIns="93279" tIns="46640" rIns="93279" bIns="46640" rtlCol="0" anchor="b"/>
          <a:lstStyle>
            <a:lvl1pPr algn="r">
              <a:defRPr sz="1200"/>
            </a:lvl1pPr>
          </a:lstStyle>
          <a:p>
            <a:fld id="{A94A3984-E65B-4AFF-8B1A-D9130D260666}" type="slidenum">
              <a:rPr lang="en-US" smtClean="0"/>
              <a:t>‹#›</a:t>
            </a:fld>
            <a:endParaRPr lang="en-US"/>
          </a:p>
        </p:txBody>
      </p:sp>
    </p:spTree>
    <p:extLst>
      <p:ext uri="{BB962C8B-B14F-4D97-AF65-F5344CB8AC3E}">
        <p14:creationId xmlns:p14="http://schemas.microsoft.com/office/powerpoint/2010/main" val="63655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79" tIns="46640" rIns="93279" bIns="46640"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79" tIns="46640" rIns="93279" bIns="46640" rtlCol="0"/>
          <a:lstStyle>
            <a:lvl1pPr algn="r">
              <a:defRPr sz="1200"/>
            </a:lvl1pPr>
          </a:lstStyle>
          <a:p>
            <a:fld id="{04A89848-E88B-4A2E-91DE-62A6A225B215}" type="datetimeFigureOut">
              <a:rPr lang="en-US" smtClean="0"/>
              <a:t>11/29/2017</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79" tIns="46640" rIns="93279" bIns="46640"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79" tIns="46640" rIns="93279" bIns="4664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5"/>
            <a:ext cx="3041968" cy="466911"/>
          </a:xfrm>
          <a:prstGeom prst="rect">
            <a:avLst/>
          </a:prstGeom>
        </p:spPr>
        <p:txBody>
          <a:bodyPr vert="horz" lIns="93279" tIns="46640" rIns="93279" bIns="46640"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5"/>
            <a:ext cx="3041968" cy="466911"/>
          </a:xfrm>
          <a:prstGeom prst="rect">
            <a:avLst/>
          </a:prstGeom>
        </p:spPr>
        <p:txBody>
          <a:bodyPr vert="horz" lIns="93279" tIns="46640" rIns="93279" bIns="46640" rtlCol="0" anchor="b"/>
          <a:lstStyle>
            <a:lvl1pPr algn="r">
              <a:defRPr sz="1200"/>
            </a:lvl1pPr>
          </a:lstStyle>
          <a:p>
            <a:fld id="{307047B8-C247-4B87-9E79-F66A0442BF5C}" type="slidenum">
              <a:rPr lang="en-US" smtClean="0"/>
              <a:t>‹#›</a:t>
            </a:fld>
            <a:endParaRPr lang="en-US"/>
          </a:p>
        </p:txBody>
      </p:sp>
    </p:spTree>
    <p:extLst>
      <p:ext uri="{BB962C8B-B14F-4D97-AF65-F5344CB8AC3E}">
        <p14:creationId xmlns:p14="http://schemas.microsoft.com/office/powerpoint/2010/main" val="274459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00" indent="-174900">
              <a:buFont typeface="Arial" panose="020B0604020202020204" pitchFamily="34" charset="0"/>
              <a:buChar char="•"/>
            </a:pPr>
            <a:r>
              <a:rPr lang="en-US" dirty="0" smtClean="0"/>
              <a:t>Welcome from CIIS</a:t>
            </a:r>
          </a:p>
          <a:p>
            <a:pPr marL="174900" indent="-174900">
              <a:buFont typeface="Arial" panose="020B0604020202020204" pitchFamily="34" charset="0"/>
              <a:buChar char="•"/>
            </a:pPr>
            <a:r>
              <a:rPr lang="en-US" baseline="0" dirty="0" smtClean="0"/>
              <a:t>Introduction to CIIS – a methodological hub for scientific evaluation of strategies to improve healthcare delivery in safety net settings like BMC. Much of our work focuses on how healthcare is delivered to underserved populations. </a:t>
            </a:r>
          </a:p>
          <a:p>
            <a:pPr marL="174900" indent="-174900">
              <a:buFont typeface="Arial" panose="020B0604020202020204" pitchFamily="34" charset="0"/>
              <a:buChar char="•"/>
            </a:pPr>
            <a:r>
              <a:rPr lang="en-US" baseline="0" dirty="0" smtClean="0"/>
              <a:t>Our Center goals are to: </a:t>
            </a:r>
          </a:p>
          <a:p>
            <a:pPr marL="641299" lvl="1" indent="-174900">
              <a:buFont typeface="Arial" panose="020B0604020202020204" pitchFamily="34" charset="0"/>
              <a:buChar char="•"/>
            </a:pPr>
            <a:r>
              <a:rPr lang="en-US" baseline="0" dirty="0" smtClean="0"/>
              <a:t>Guide and innovate ways to design projects that will rigorously evaluate the effectiveness of efforts to improve health systems. We achieve this by offering support and education about theoretical framing, study design and analytic approach.</a:t>
            </a:r>
          </a:p>
          <a:p>
            <a:pPr marL="641299" lvl="1" indent="-174900">
              <a:buFont typeface="Arial" panose="020B0604020202020204" pitchFamily="34" charset="0"/>
              <a:buChar char="•"/>
            </a:pPr>
            <a:r>
              <a:rPr lang="en-US" baseline="0" dirty="0" smtClean="0"/>
              <a:t>Identify factors and strategies that accelerate adoption and promote sustainability of interventions. We achieve this by rigorously documenting outcomes of tested strategies. </a:t>
            </a:r>
          </a:p>
          <a:p>
            <a:pPr marL="641299" lvl="1" indent="-174900">
              <a:buFont typeface="Arial" panose="020B0604020202020204" pitchFamily="34" charset="0"/>
              <a:buChar char="•"/>
            </a:pPr>
            <a:r>
              <a:rPr lang="en-US" baseline="0" dirty="0" smtClean="0"/>
              <a:t>Educating the BU community in IIS which I will talk more about on the next slide…</a:t>
            </a:r>
          </a:p>
          <a:p>
            <a:pPr marL="174900" indent="-174900">
              <a:buFont typeface="Arial" panose="020B0604020202020204" pitchFamily="34" charset="0"/>
              <a:buChar char="•"/>
            </a:pPr>
            <a:r>
              <a:rPr lang="en-US" baseline="0" dirty="0" smtClean="0"/>
              <a:t>CIIS supports IIS within the BU community via</a:t>
            </a:r>
          </a:p>
          <a:p>
            <a:pPr marL="632603" lvl="1" indent="-174900">
              <a:buFont typeface="Arial" panose="020B0604020202020204" pitchFamily="34" charset="0"/>
              <a:buChar char="•"/>
            </a:pPr>
            <a:r>
              <a:rPr lang="en-US" baseline="0" dirty="0" smtClean="0"/>
              <a:t>Monthly educational series</a:t>
            </a:r>
          </a:p>
          <a:p>
            <a:pPr marL="632603" lvl="1" indent="-174900">
              <a:buFont typeface="Arial" panose="020B0604020202020204" pitchFamily="34" charset="0"/>
              <a:buChar char="•"/>
            </a:pPr>
            <a:r>
              <a:rPr lang="en-US" baseline="0" dirty="0" smtClean="0"/>
              <a:t>Technical assistance/consulting</a:t>
            </a:r>
          </a:p>
          <a:p>
            <a:pPr marL="632603" lvl="1" indent="-174900">
              <a:buFont typeface="Arial" panose="020B0604020202020204" pitchFamily="34" charset="0"/>
              <a:buChar char="•"/>
            </a:pPr>
            <a:r>
              <a:rPr lang="en-US" baseline="0" dirty="0" smtClean="0"/>
              <a:t>Pilot Grant Program</a:t>
            </a:r>
          </a:p>
          <a:p>
            <a:pPr marL="183596" indent="-17490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307047B8-C247-4B87-9E79-F66A0442BF5C}" type="slidenum">
              <a:rPr lang="en-US" smtClean="0"/>
              <a:t>2</a:t>
            </a:fld>
            <a:endParaRPr lang="en-US"/>
          </a:p>
        </p:txBody>
      </p:sp>
    </p:spTree>
    <p:extLst>
      <p:ext uri="{BB962C8B-B14F-4D97-AF65-F5344CB8AC3E}">
        <p14:creationId xmlns:p14="http://schemas.microsoft.com/office/powerpoint/2010/main" val="756279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11</a:t>
            </a:fld>
            <a:endParaRPr lang="en-US"/>
          </a:p>
        </p:txBody>
      </p:sp>
    </p:spTree>
    <p:extLst>
      <p:ext uri="{BB962C8B-B14F-4D97-AF65-F5344CB8AC3E}">
        <p14:creationId xmlns:p14="http://schemas.microsoft.com/office/powerpoint/2010/main" val="2135840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Broad sense of why they are</a:t>
            </a:r>
            <a:r>
              <a:rPr lang="en-US" baseline="0" dirty="0" smtClean="0"/>
              <a:t> helpful</a:t>
            </a:r>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12</a:t>
            </a:fld>
            <a:endParaRPr lang="en-US"/>
          </a:p>
        </p:txBody>
      </p:sp>
    </p:spTree>
    <p:extLst>
      <p:ext uri="{BB962C8B-B14F-4D97-AF65-F5344CB8AC3E}">
        <p14:creationId xmlns:p14="http://schemas.microsoft.com/office/powerpoint/2010/main" val="3326199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Specifically, how they can aid research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Generalize knowledge</a:t>
            </a:r>
            <a:r>
              <a:rPr lang="en-US" sz="1200" baseline="0" dirty="0" smtClean="0"/>
              <a:t> on </a:t>
            </a:r>
            <a:r>
              <a:rPr lang="en-US" sz="1200" dirty="0" smtClean="0"/>
              <a:t>how to implement &amp; sustain interventions across studies, settings, contexts</a:t>
            </a:r>
          </a:p>
          <a:p>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13</a:t>
            </a:fld>
            <a:endParaRPr lang="en-US"/>
          </a:p>
        </p:txBody>
      </p:sp>
    </p:spTree>
    <p:extLst>
      <p:ext uri="{BB962C8B-B14F-4D97-AF65-F5344CB8AC3E}">
        <p14:creationId xmlns:p14="http://schemas.microsoft.com/office/powerpoint/2010/main" val="3418402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20</a:t>
            </a:fld>
            <a:endParaRPr lang="en-US"/>
          </a:p>
        </p:txBody>
      </p:sp>
    </p:spTree>
    <p:extLst>
      <p:ext uri="{BB962C8B-B14F-4D97-AF65-F5344CB8AC3E}">
        <p14:creationId xmlns:p14="http://schemas.microsoft.com/office/powerpoint/2010/main" val="1409170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21</a:t>
            </a:fld>
            <a:endParaRPr lang="en-US"/>
          </a:p>
        </p:txBody>
      </p:sp>
    </p:spTree>
    <p:extLst>
      <p:ext uri="{BB962C8B-B14F-4D97-AF65-F5344CB8AC3E}">
        <p14:creationId xmlns:p14="http://schemas.microsoft.com/office/powerpoint/2010/main" val="1688934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Described </a:t>
            </a:r>
            <a:r>
              <a:rPr lang="en-US" baseline="0" dirty="0" smtClean="0"/>
              <a:t>in another way</a:t>
            </a:r>
          </a:p>
          <a:p>
            <a:r>
              <a:rPr lang="en-US" baseline="0" dirty="0" smtClean="0"/>
              <a:t>Highlight the flexibility of visual representation</a:t>
            </a:r>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22</a:t>
            </a:fld>
            <a:endParaRPr lang="en-US"/>
          </a:p>
        </p:txBody>
      </p:sp>
    </p:spTree>
    <p:extLst>
      <p:ext uri="{BB962C8B-B14F-4D97-AF65-F5344CB8AC3E}">
        <p14:creationId xmlns:p14="http://schemas.microsoft.com/office/powerpoint/2010/main" val="1098476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23</a:t>
            </a:fld>
            <a:endParaRPr lang="en-US"/>
          </a:p>
        </p:txBody>
      </p:sp>
    </p:spTree>
    <p:extLst>
      <p:ext uri="{BB962C8B-B14F-4D97-AF65-F5344CB8AC3E}">
        <p14:creationId xmlns:p14="http://schemas.microsoft.com/office/powerpoint/2010/main" val="2405256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30</a:t>
            </a:fld>
            <a:endParaRPr lang="en-US"/>
          </a:p>
        </p:txBody>
      </p:sp>
    </p:spTree>
    <p:extLst>
      <p:ext uri="{BB962C8B-B14F-4D97-AF65-F5344CB8AC3E}">
        <p14:creationId xmlns:p14="http://schemas.microsoft.com/office/powerpoint/2010/main" val="3399576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Described </a:t>
            </a:r>
            <a:r>
              <a:rPr lang="en-US" baseline="0" dirty="0" smtClean="0"/>
              <a:t>in another way</a:t>
            </a:r>
          </a:p>
          <a:p>
            <a:r>
              <a:rPr lang="en-US" baseline="0" dirty="0" smtClean="0"/>
              <a:t>Highlight the flexibility of visual representation</a:t>
            </a:r>
            <a:endParaRPr lang="en-US" dirty="0" smtClean="0"/>
          </a:p>
          <a:p>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36</a:t>
            </a:fld>
            <a:endParaRPr lang="en-US"/>
          </a:p>
        </p:txBody>
      </p:sp>
    </p:spTree>
    <p:extLst>
      <p:ext uri="{BB962C8B-B14F-4D97-AF65-F5344CB8AC3E}">
        <p14:creationId xmlns:p14="http://schemas.microsoft.com/office/powerpoint/2010/main" val="1987552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Implementation model, pretty broad and can be used at multiple levels  - individual provider, system, community – can be applied to numerous settings</a:t>
            </a:r>
          </a:p>
          <a:p>
            <a:endParaRPr lang="en-US" dirty="0" smtClean="0"/>
          </a:p>
        </p:txBody>
      </p:sp>
      <p:sp>
        <p:nvSpPr>
          <p:cNvPr id="4" name="Slide Number Placeholder 3"/>
          <p:cNvSpPr>
            <a:spLocks noGrp="1"/>
          </p:cNvSpPr>
          <p:nvPr>
            <p:ph type="sldNum" sz="quarter" idx="10"/>
          </p:nvPr>
        </p:nvSpPr>
        <p:spPr/>
        <p:txBody>
          <a:bodyPr/>
          <a:lstStyle/>
          <a:p>
            <a:fld id="{307047B8-C247-4B87-9E79-F66A0442BF5C}" type="slidenum">
              <a:rPr lang="en-US" smtClean="0"/>
              <a:t>41</a:t>
            </a:fld>
            <a:endParaRPr lang="en-US"/>
          </a:p>
        </p:txBody>
      </p:sp>
    </p:spTree>
    <p:extLst>
      <p:ext uri="{BB962C8B-B14F-4D97-AF65-F5344CB8AC3E}">
        <p14:creationId xmlns:p14="http://schemas.microsoft.com/office/powerpoint/2010/main" val="1732355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00" indent="-174900">
              <a:buFont typeface="Arial" panose="020B0604020202020204" pitchFamily="34" charset="0"/>
              <a:buChar char="•"/>
            </a:pPr>
            <a:r>
              <a:rPr lang="en-US" baseline="0" dirty="0" smtClean="0"/>
              <a:t>Implementation science </a:t>
            </a:r>
          </a:p>
          <a:p>
            <a:pPr marL="641299" lvl="1" indent="-174900">
              <a:buFont typeface="Arial" panose="020B0604020202020204" pitchFamily="34" charset="0"/>
              <a:buChar char="•"/>
            </a:pPr>
            <a:r>
              <a:rPr lang="en-US" baseline="0" dirty="0" smtClean="0"/>
              <a:t>Identify and test optimal strategies to promote uptake of EBPs</a:t>
            </a:r>
          </a:p>
          <a:p>
            <a:pPr marL="641299" lvl="1" indent="-174900">
              <a:buFont typeface="Arial" panose="020B0604020202020204" pitchFamily="34" charset="0"/>
              <a:buChar char="•"/>
            </a:pPr>
            <a:r>
              <a:rPr lang="en-US" baseline="0" dirty="0" smtClean="0"/>
              <a:t>Translate research into practice, reducing the translation gap (~17 years to translate ~14% of research into practice)</a:t>
            </a:r>
          </a:p>
          <a:p>
            <a:pPr marL="174900" indent="-174900">
              <a:buFont typeface="Arial" panose="020B0604020202020204" pitchFamily="34" charset="0"/>
              <a:buChar char="•"/>
            </a:pPr>
            <a:r>
              <a:rPr lang="en-US" baseline="0" dirty="0" smtClean="0"/>
              <a:t>Improvement science</a:t>
            </a:r>
          </a:p>
          <a:p>
            <a:pPr marL="641299" lvl="1" indent="-174900">
              <a:buFont typeface="Arial" panose="020B0604020202020204" pitchFamily="34" charset="0"/>
              <a:buChar char="•"/>
            </a:pPr>
            <a:r>
              <a:rPr lang="en-US" baseline="0" dirty="0" smtClean="0"/>
              <a:t>Measure outcomes associated with efforts to improve care</a:t>
            </a:r>
          </a:p>
          <a:p>
            <a:pPr marL="641299" lvl="1" indent="-174900">
              <a:buFont typeface="Arial" panose="020B0604020202020204" pitchFamily="34" charset="0"/>
              <a:buChar char="•"/>
            </a:pPr>
            <a:r>
              <a:rPr lang="en-US" baseline="0" dirty="0" smtClean="0"/>
              <a:t>Answers questions about translation – does this intervention work in the real world?</a:t>
            </a:r>
          </a:p>
          <a:p>
            <a:pPr marL="174900" indent="-174900">
              <a:buFont typeface="Arial" panose="020B0604020202020204" pitchFamily="34" charset="0"/>
              <a:buChar char="•"/>
            </a:pPr>
            <a:r>
              <a:rPr lang="en-US" dirty="0" smtClean="0"/>
              <a:t>Implementation</a:t>
            </a:r>
            <a:r>
              <a:rPr lang="en-US" baseline="0" dirty="0" smtClean="0"/>
              <a:t> and Improvement sciences answer different, but related questions. </a:t>
            </a:r>
          </a:p>
          <a:p>
            <a:pPr marL="174900" indent="-174900">
              <a:buFont typeface="Arial" panose="020B0604020202020204" pitchFamily="34" charset="0"/>
              <a:buChar char="•"/>
            </a:pPr>
            <a:r>
              <a:rPr lang="en-US" baseline="0" dirty="0" smtClean="0"/>
              <a:t>Implementation and Improvement sciences have related aims</a:t>
            </a:r>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3</a:t>
            </a:fld>
            <a:endParaRPr lang="en-US"/>
          </a:p>
        </p:txBody>
      </p:sp>
    </p:spTree>
    <p:extLst>
      <p:ext uri="{BB962C8B-B14F-4D97-AF65-F5344CB8AC3E}">
        <p14:creationId xmlns:p14="http://schemas.microsoft.com/office/powerpoint/2010/main" val="7543963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itchFamily="34" charset="0"/>
              </a:rPr>
              <a:t>Steep downward line – restatement of falling </a:t>
            </a:r>
            <a:r>
              <a:rPr lang="en-US" altLang="en-US" dirty="0" err="1" smtClean="0">
                <a:latin typeface="Arial" pitchFamily="34" charset="0"/>
              </a:rPr>
              <a:t>adherece</a:t>
            </a:r>
            <a:endParaRPr lang="en-US" altLang="en-US" dirty="0" smtClean="0">
              <a:latin typeface="Arial" pitchFamily="34" charset="0"/>
            </a:endParaRPr>
          </a:p>
          <a:p>
            <a:r>
              <a:rPr lang="en-US" altLang="en-US" dirty="0" smtClean="0">
                <a:latin typeface="Arial" pitchFamily="34" charset="0"/>
              </a:rPr>
              <a:t>2 – adherence dropped dramatically, but testing did not</a:t>
            </a:r>
          </a:p>
          <a:p>
            <a:r>
              <a:rPr lang="en-US" altLang="en-US" dirty="0" smtClean="0">
                <a:latin typeface="Arial" pitchFamily="34" charset="0"/>
              </a:rPr>
              <a:t>Bottom - positive</a:t>
            </a:r>
          </a:p>
          <a:p>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46</a:t>
            </a:fld>
            <a:endParaRPr lang="en-US"/>
          </a:p>
        </p:txBody>
      </p:sp>
    </p:spTree>
    <p:extLst>
      <p:ext uri="{BB962C8B-B14F-4D97-AF65-F5344CB8AC3E}">
        <p14:creationId xmlns:p14="http://schemas.microsoft.com/office/powerpoint/2010/main" val="42222307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55</a:t>
            </a:fld>
            <a:endParaRPr lang="en-US"/>
          </a:p>
        </p:txBody>
      </p:sp>
    </p:spTree>
    <p:extLst>
      <p:ext uri="{BB962C8B-B14F-4D97-AF65-F5344CB8AC3E}">
        <p14:creationId xmlns:p14="http://schemas.microsoft.com/office/powerpoint/2010/main" val="4173975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next session is January 25, 2018 and will focus on designing implementation strategies.</a:t>
            </a:r>
          </a:p>
          <a:p>
            <a:r>
              <a:rPr lang="en-US" baseline="0" dirty="0" smtClean="0"/>
              <a:t>Resources available on CIIS website, including presentation slides. </a:t>
            </a:r>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59</a:t>
            </a:fld>
            <a:endParaRPr lang="en-US"/>
          </a:p>
        </p:txBody>
      </p:sp>
    </p:spTree>
    <p:extLst>
      <p:ext uri="{BB962C8B-B14F-4D97-AF65-F5344CB8AC3E}">
        <p14:creationId xmlns:p14="http://schemas.microsoft.com/office/powerpoint/2010/main" val="1295742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Major goal of CIIS – help you to create high quality improvement projects</a:t>
            </a:r>
          </a:p>
          <a:p>
            <a:endParaRPr lang="en-US" b="1" dirty="0" smtClean="0"/>
          </a:p>
          <a:p>
            <a:r>
              <a:rPr lang="en-US" b="1" dirty="0" smtClean="0"/>
              <a:t>We are thinking about this as if research because it gives us a framework, but this applies</a:t>
            </a:r>
            <a:r>
              <a:rPr lang="en-US" b="1" baseline="0" dirty="0" smtClean="0"/>
              <a:t> generally to all projects you might </a:t>
            </a:r>
            <a:r>
              <a:rPr lang="en-US" b="1" dirty="0" smtClean="0"/>
              <a:t>approach that have the goal of</a:t>
            </a:r>
            <a:r>
              <a:rPr lang="en-US" b="1" baseline="0" dirty="0" smtClean="0"/>
              <a:t> sustainable, generalizable improvement </a:t>
            </a:r>
          </a:p>
          <a:p>
            <a:r>
              <a:rPr lang="en-US" b="1" baseline="0" dirty="0" smtClean="0"/>
              <a:t>Thus, we starting with the NIH criteria in thinking about them, even though we know a lot of the work will not be as NIH focused</a:t>
            </a:r>
          </a:p>
          <a:p>
            <a:endParaRPr lang="en-US" b="1" baseline="0" dirty="0" smtClean="0"/>
          </a:p>
          <a:p>
            <a:r>
              <a:rPr lang="en-US" b="1" baseline="0" dirty="0" smtClean="0"/>
              <a:t>The way NIH thinks about research</a:t>
            </a:r>
            <a:endParaRPr lang="en-US" b="1" dirty="0" smtClean="0"/>
          </a:p>
          <a:p>
            <a:r>
              <a:rPr lang="en-US" b="1" dirty="0" smtClean="0"/>
              <a:t>Overall impact: </a:t>
            </a:r>
            <a:r>
              <a:rPr lang="en-US" dirty="0" smtClean="0"/>
              <a:t>likelihood</a:t>
            </a:r>
            <a:r>
              <a:rPr lang="en-US" baseline="0" dirty="0" smtClean="0"/>
              <a:t> for project to exert a sustained influence on the research field</a:t>
            </a:r>
          </a:p>
          <a:p>
            <a:r>
              <a:rPr lang="en-US" b="1" baseline="0" dirty="0" smtClean="0"/>
              <a:t>Significance: </a:t>
            </a:r>
            <a:r>
              <a:rPr lang="en-US" baseline="0" dirty="0" smtClean="0"/>
              <a:t>does the project address an important problem in the field? If the project aim is achieved, how will scientific knowledge or clinical practice be improved?</a:t>
            </a:r>
          </a:p>
          <a:p>
            <a:r>
              <a:rPr lang="en-US" b="1" baseline="0" dirty="0" smtClean="0"/>
              <a:t>Innovation</a:t>
            </a:r>
            <a:r>
              <a:rPr lang="en-US" b="0" baseline="0" dirty="0" smtClean="0"/>
              <a:t>: Does the application challenge and aim to shift current research or clinical practice by using theoretical concepts, methodologies, or interventions novel to the field?</a:t>
            </a:r>
          </a:p>
          <a:p>
            <a:r>
              <a:rPr lang="en-US" b="1" baseline="0" dirty="0" smtClean="0"/>
              <a:t>Approach</a:t>
            </a:r>
            <a:r>
              <a:rPr lang="en-US" b="0" baseline="0" dirty="0" smtClean="0"/>
              <a:t>: </a:t>
            </a:r>
            <a:r>
              <a:rPr lang="en-US" baseline="0" dirty="0" smtClean="0"/>
              <a:t>Are the overall strategy, methodology, analyses well-reasoned and appropriate to accomplish the specific aims of this project? Are potential problems, alternative strategies, benchmarks of success presented?</a:t>
            </a:r>
          </a:p>
          <a:p>
            <a:r>
              <a:rPr lang="en-US" b="1" baseline="0" dirty="0" smtClean="0"/>
              <a:t>Investigator team: </a:t>
            </a:r>
            <a:r>
              <a:rPr lang="en-US" baseline="0" dirty="0" smtClean="0"/>
              <a:t>Are the researchers well-suited to do this project? Are the investigators supported by stakeholders in this endeavor?</a:t>
            </a:r>
          </a:p>
          <a:p>
            <a:r>
              <a:rPr lang="en-US" b="1" dirty="0" smtClean="0"/>
              <a:t>Environment: </a:t>
            </a:r>
            <a:r>
              <a:rPr lang="en-US" dirty="0" smtClean="0"/>
              <a:t>Will the environment where</a:t>
            </a:r>
            <a:r>
              <a:rPr lang="en-US" baseline="0" dirty="0" smtClean="0"/>
              <a:t> the work will be done contribute to the probability of success? Is there institutional support, resources available to the investigator?</a:t>
            </a:r>
            <a:endParaRPr lang="en-US" dirty="0" smtClean="0"/>
          </a:p>
          <a:p>
            <a:endParaRPr lang="en-US" dirty="0" smtClean="0"/>
          </a:p>
          <a:p>
            <a:r>
              <a:rPr lang="en-US" dirty="0" smtClean="0"/>
              <a:t>A lot of this is applicable to the kind of work we want to do but not all of it or it is not operationalized</a:t>
            </a:r>
            <a:r>
              <a:rPr lang="en-US" baseline="0" dirty="0" smtClean="0"/>
              <a:t> well, so we thought about using a different approach</a:t>
            </a:r>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4</a:t>
            </a:fld>
            <a:endParaRPr lang="en-US"/>
          </a:p>
        </p:txBody>
      </p:sp>
    </p:spTree>
    <p:extLst>
      <p:ext uri="{BB962C8B-B14F-4D97-AF65-F5344CB8AC3E}">
        <p14:creationId xmlns:p14="http://schemas.microsoft.com/office/powerpoint/2010/main" val="397152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406">
              <a:defRPr/>
            </a:pPr>
            <a:r>
              <a:rPr lang="en-US" dirty="0" smtClean="0"/>
              <a:t>Proctor</a:t>
            </a:r>
            <a:r>
              <a:rPr lang="en-US" baseline="0" dirty="0" smtClean="0"/>
              <a:t> operationalized the NIH criteria in ways specific to IIS </a:t>
            </a:r>
            <a:endParaRPr lang="en-US" dirty="0" smtClean="0"/>
          </a:p>
          <a:p>
            <a:pPr defTabSz="915406">
              <a:defRPr/>
            </a:pPr>
            <a:r>
              <a:rPr lang="en-US" dirty="0" smtClean="0"/>
              <a:t>Recognizing the need for proposal</a:t>
            </a:r>
            <a:r>
              <a:rPr lang="en-US" baseline="0" dirty="0" smtClean="0"/>
              <a:t> development guidance specific to implementation science, Proctor et al. (2012) used the main NIH criteria to create 10 key ingredients for writing implementation research grant proposals. Proctor aligned these 10 Key Ingredients with the main NIH evaluation areas identified</a:t>
            </a:r>
          </a:p>
          <a:p>
            <a:pPr defTabSz="915406">
              <a:defRPr/>
            </a:pPr>
            <a:r>
              <a:rPr lang="en-US" baseline="0" dirty="0" smtClean="0"/>
              <a:t>Big focus at NIH, as well as in our reviews at CIIS and CTSI if proposal is IIS-related</a:t>
            </a:r>
          </a:p>
          <a:p>
            <a:pPr defTabSz="915406">
              <a:defRPr/>
            </a:pPr>
            <a:r>
              <a:rPr lang="en-US" baseline="0" dirty="0" smtClean="0"/>
              <a:t>Because we think these are important for any good IIS work, we thought our series could focus on how to do each of these well and be very practical</a:t>
            </a:r>
          </a:p>
          <a:p>
            <a:endParaRPr lang="en-US" dirty="0" smtClean="0"/>
          </a:p>
        </p:txBody>
      </p:sp>
      <p:sp>
        <p:nvSpPr>
          <p:cNvPr id="4" name="Slide Number Placeholder 3"/>
          <p:cNvSpPr>
            <a:spLocks noGrp="1"/>
          </p:cNvSpPr>
          <p:nvPr>
            <p:ph type="sldNum" sz="quarter" idx="10"/>
          </p:nvPr>
        </p:nvSpPr>
        <p:spPr/>
        <p:txBody>
          <a:bodyPr/>
          <a:lstStyle/>
          <a:p>
            <a:fld id="{307047B8-C247-4B87-9E79-F66A0442BF5C}" type="slidenum">
              <a:rPr lang="en-US" smtClean="0"/>
              <a:t>5</a:t>
            </a:fld>
            <a:endParaRPr lang="en-US"/>
          </a:p>
        </p:txBody>
      </p:sp>
    </p:spTree>
    <p:extLst>
      <p:ext uri="{BB962C8B-B14F-4D97-AF65-F5344CB8AC3E}">
        <p14:creationId xmlns:p14="http://schemas.microsoft.com/office/powerpoint/2010/main" val="632886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overview of the education series. Many</a:t>
            </a:r>
            <a:r>
              <a:rPr lang="en-US" baseline="0" dirty="0" smtClean="0"/>
              <a:t> of the key ingredients are complementary, so we’ve combined some into one session. </a:t>
            </a:r>
          </a:p>
          <a:p>
            <a:r>
              <a:rPr lang="en-US" dirty="0" smtClean="0"/>
              <a:t>In</a:t>
            </a:r>
            <a:r>
              <a:rPr lang="en-US" baseline="0" dirty="0" smtClean="0"/>
              <a:t> addition to discussing Proctor’s key ingredients, we’ve added in sessions that will provide an overview of study designs, quantitative and qualitative methodologies for implementation and improvement sciences. These sessions will discuss Proctor’s criteria for proposing measurement and analysis plans, and give you an overview of productive methodologies in the field. </a:t>
            </a:r>
          </a:p>
          <a:p>
            <a:r>
              <a:rPr lang="en-US" baseline="0" dirty="0" smtClean="0"/>
              <a:t>Format: Sessions will be interactive and feature different speakers with diverse perspectives and experience in implementation and improvement research.</a:t>
            </a:r>
          </a:p>
        </p:txBody>
      </p:sp>
      <p:sp>
        <p:nvSpPr>
          <p:cNvPr id="4" name="Slide Number Placeholder 3"/>
          <p:cNvSpPr>
            <a:spLocks noGrp="1"/>
          </p:cNvSpPr>
          <p:nvPr>
            <p:ph type="sldNum" sz="quarter" idx="10"/>
          </p:nvPr>
        </p:nvSpPr>
        <p:spPr/>
        <p:txBody>
          <a:bodyPr/>
          <a:lstStyle/>
          <a:p>
            <a:fld id="{307047B8-C247-4B87-9E79-F66A0442BF5C}" type="slidenum">
              <a:rPr lang="en-US" smtClean="0"/>
              <a:t>6</a:t>
            </a:fld>
            <a:endParaRPr lang="en-US"/>
          </a:p>
        </p:txBody>
      </p:sp>
    </p:spTree>
    <p:extLst>
      <p:ext uri="{BB962C8B-B14F-4D97-AF65-F5344CB8AC3E}">
        <p14:creationId xmlns:p14="http://schemas.microsoft.com/office/powerpoint/2010/main" val="1411366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 the series, we hope that you will develop</a:t>
            </a:r>
            <a:r>
              <a:rPr lang="en-US" baseline="0" dirty="0" smtClean="0"/>
              <a:t> the skills necessary to conduct high-quality implementation and improvement sciences, and make significant contributions to these growing fields. </a:t>
            </a:r>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7</a:t>
            </a:fld>
            <a:endParaRPr lang="en-US"/>
          </a:p>
        </p:txBody>
      </p:sp>
    </p:spTree>
    <p:extLst>
      <p:ext uri="{BB962C8B-B14F-4D97-AF65-F5344CB8AC3E}">
        <p14:creationId xmlns:p14="http://schemas.microsoft.com/office/powerpoint/2010/main" val="98223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8</a:t>
            </a:fld>
            <a:endParaRPr lang="en-US"/>
          </a:p>
        </p:txBody>
      </p:sp>
    </p:spTree>
    <p:extLst>
      <p:ext uri="{BB962C8B-B14F-4D97-AF65-F5344CB8AC3E}">
        <p14:creationId xmlns:p14="http://schemas.microsoft.com/office/powerpoint/2010/main" val="1154852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we are going to talk about using models to frame projects</a:t>
            </a:r>
            <a:r>
              <a:rPr lang="en-US" baseline="0" dirty="0" smtClean="0"/>
              <a:t> and why they matter and how they can be used.  There are three general goals</a:t>
            </a:r>
          </a:p>
          <a:p>
            <a:endParaRPr lang="en-US" baseline="0" dirty="0" smtClean="0"/>
          </a:p>
          <a:p>
            <a:r>
              <a:rPr lang="en-US" baseline="0" dirty="0" smtClean="0"/>
              <a:t>Please jump in at any point</a:t>
            </a:r>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9</a:t>
            </a:fld>
            <a:endParaRPr lang="en-US"/>
          </a:p>
        </p:txBody>
      </p:sp>
    </p:spTree>
    <p:extLst>
      <p:ext uri="{BB962C8B-B14F-4D97-AF65-F5344CB8AC3E}">
        <p14:creationId xmlns:p14="http://schemas.microsoft.com/office/powerpoint/2010/main" val="2202692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7047B8-C247-4B87-9E79-F66A0442BF5C}" type="slidenum">
              <a:rPr lang="en-US" smtClean="0"/>
              <a:t>10</a:t>
            </a:fld>
            <a:endParaRPr lang="en-US"/>
          </a:p>
        </p:txBody>
      </p:sp>
    </p:spTree>
    <p:extLst>
      <p:ext uri="{BB962C8B-B14F-4D97-AF65-F5344CB8AC3E}">
        <p14:creationId xmlns:p14="http://schemas.microsoft.com/office/powerpoint/2010/main" val="3909521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7" name="Rectangle 6"/>
          <p:cNvSpPr/>
          <p:nvPr/>
        </p:nvSpPr>
        <p:spPr>
          <a:xfrm>
            <a:off x="4334069" y="762000"/>
            <a:ext cx="7857932" cy="512064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86165" y="869796"/>
            <a:ext cx="7315200" cy="3364839"/>
          </a:xfrm>
        </p:spPr>
        <p:txBody>
          <a:bodyPr anchor="b">
            <a:normAutofit/>
          </a:bodyPr>
          <a:lstStyle>
            <a:lvl1pPr algn="l">
              <a:defRPr sz="5900" spc="-100" baseline="0">
                <a:solidFill>
                  <a:srgbClr val="FFFFFF"/>
                </a:solidFill>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86165" y="47083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Century Gothic" panose="020B0502020202020204" pitchFamily="34" charset="0"/>
              </a:defRPr>
            </a:lvl1pPr>
          </a:lstStyle>
          <a:p>
            <a:fld id="{3B934DEA-F069-4608-886A-E3CEF8C1DE66}" type="datetimeFigureOut">
              <a:rPr lang="en-US" smtClean="0"/>
              <a:pPr/>
              <a:t>11/29/2017</a:t>
            </a:fld>
            <a:endParaRPr lang="en-US" dirty="0"/>
          </a:p>
        </p:txBody>
      </p:sp>
      <p:sp>
        <p:nvSpPr>
          <p:cNvPr id="5" name="Footer Placeholder 4"/>
          <p:cNvSpPr>
            <a:spLocks noGrp="1"/>
          </p:cNvSpPr>
          <p:nvPr>
            <p:ph type="ftr" sz="quarter" idx="11"/>
          </p:nvPr>
        </p:nvSpPr>
        <p:spPr>
          <a:xfrm>
            <a:off x="4586165" y="6356349"/>
            <a:ext cx="5911517" cy="365125"/>
          </a:xfrm>
        </p:spPr>
        <p:txBody>
          <a:bodyPr/>
          <a:lstStyle>
            <a:lvl1pPr>
              <a:defRPr>
                <a:latin typeface="Century Gothic" panose="020B0502020202020204" pitchFamily="34" charset="0"/>
              </a:defRPr>
            </a:lvl1pPr>
          </a:lstStyle>
          <a:p>
            <a:endParaRPr lang="en-US" dirty="0"/>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62000"/>
            <a:ext cx="4334068" cy="5120640"/>
          </a:xfrm>
          <a:prstGeom prst="rect">
            <a:avLst/>
          </a:prstGeom>
        </p:spPr>
      </p:pic>
    </p:spTree>
    <p:extLst>
      <p:ext uri="{BB962C8B-B14F-4D97-AF65-F5344CB8AC3E}">
        <p14:creationId xmlns:p14="http://schemas.microsoft.com/office/powerpoint/2010/main" val="31871165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4_Blank">
    <p:spTree>
      <p:nvGrpSpPr>
        <p:cNvPr id="1" name=""/>
        <p:cNvGrpSpPr/>
        <p:nvPr/>
      </p:nvGrpSpPr>
      <p:grpSpPr>
        <a:xfrm>
          <a:off x="0" y="0"/>
          <a:ext cx="0" cy="0"/>
          <a:chOff x="0" y="0"/>
          <a:chExt cx="0" cy="0"/>
        </a:xfrm>
      </p:grpSpPr>
      <p:sp>
        <p:nvSpPr>
          <p:cNvPr id="8" name="Title 4"/>
          <p:cNvSpPr>
            <a:spLocks noGrp="1"/>
          </p:cNvSpPr>
          <p:nvPr>
            <p:ph type="title"/>
          </p:nvPr>
        </p:nvSpPr>
        <p:spPr>
          <a:xfrm>
            <a:off x="3047999" y="3687519"/>
            <a:ext cx="7575163" cy="1335087"/>
          </a:xfrm>
        </p:spPr>
        <p:txBody>
          <a:bodyPr>
            <a:normAutofit/>
          </a:bodyPr>
          <a:lstStyle>
            <a:lvl1pPr>
              <a:defRPr sz="2800">
                <a:solidFill>
                  <a:schemeClr val="tx1"/>
                </a:solidFill>
              </a:defRPr>
            </a:lvl1pPr>
          </a:lstStyle>
          <a:p>
            <a:endParaRPr lang="en-US" dirty="0"/>
          </a:p>
        </p:txBody>
      </p:sp>
      <p:sp>
        <p:nvSpPr>
          <p:cNvPr id="12" name="Text Placeholder 5"/>
          <p:cNvSpPr>
            <a:spLocks noGrp="1"/>
          </p:cNvSpPr>
          <p:nvPr>
            <p:ph type="body" idx="1"/>
          </p:nvPr>
        </p:nvSpPr>
        <p:spPr>
          <a:xfrm>
            <a:off x="3048000" y="2217494"/>
            <a:ext cx="7575164" cy="1470025"/>
          </a:xfrm>
        </p:spPr>
        <p:txBody>
          <a:bodyPr>
            <a:normAutofit/>
          </a:bodyPr>
          <a:lstStyle>
            <a:lvl1pPr marL="0" indent="0">
              <a:buNone/>
              <a:defRPr sz="3600"/>
            </a:lvl1pPr>
          </a:lstStyle>
          <a:p>
            <a:endParaRPr lang="en-US" dirty="0"/>
          </a:p>
        </p:txBody>
      </p:sp>
    </p:spTree>
    <p:extLst>
      <p:ext uri="{BB962C8B-B14F-4D97-AF65-F5344CB8AC3E}">
        <p14:creationId xmlns:p14="http://schemas.microsoft.com/office/powerpoint/2010/main" val="39655661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6_Blank">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lvl1pPr>
              <a:defRPr>
                <a:latin typeface="Century Gothic" panose="020B0502020202020204" pitchFamily="34" charset="0"/>
              </a:defRPr>
            </a:lvl1pPr>
          </a:lstStyle>
          <a:p>
            <a:endParaRPr lang="en-US"/>
          </a:p>
        </p:txBody>
      </p:sp>
      <p:sp>
        <p:nvSpPr>
          <p:cNvPr id="5" name="Content Placeholder 2"/>
          <p:cNvSpPr>
            <a:spLocks noGrp="1"/>
          </p:cNvSpPr>
          <p:nvPr>
            <p:ph idx="1"/>
          </p:nvPr>
        </p:nvSpPr>
        <p:spPr>
          <a:xfrm>
            <a:off x="252919" y="1315453"/>
            <a:ext cx="5733288" cy="4860758"/>
          </a:xfrm>
        </p:spPr>
        <p:txBody>
          <a:bodyPr anchor="t"/>
          <a:lstStyle>
            <a:lvl1pPr>
              <a:buClr>
                <a:schemeClr val="tx1">
                  <a:lumMod val="85000"/>
                  <a:lumOff val="15000"/>
                </a:schemeClr>
              </a:buClr>
              <a:defRPr sz="2800"/>
            </a:lvl1pPr>
            <a:lvl2pPr>
              <a:buClr>
                <a:schemeClr val="tx1">
                  <a:lumMod val="85000"/>
                  <a:lumOff val="15000"/>
                </a:schemeClr>
              </a:buClr>
              <a:defRPr sz="2400"/>
            </a:lvl2pPr>
            <a:lvl3pPr>
              <a:buClr>
                <a:schemeClr val="tx1">
                  <a:lumMod val="85000"/>
                  <a:lumOff val="15000"/>
                </a:schemeClr>
              </a:buClr>
              <a:defRPr sz="2200"/>
            </a:lvl3pPr>
            <a:lvl4pPr>
              <a:buClr>
                <a:schemeClr val="tx1">
                  <a:lumMod val="85000"/>
                  <a:lumOff val="15000"/>
                </a:schemeClr>
              </a:buClr>
              <a:defRPr sz="1800"/>
            </a:lvl4pPr>
            <a:lvl5pPr>
              <a:buClr>
                <a:schemeClr val="tx1">
                  <a:lumMod val="85000"/>
                  <a:lumOff val="15000"/>
                </a:schemeClr>
              </a:buClr>
              <a:defRPr sz="18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252919" y="144378"/>
            <a:ext cx="11649726" cy="1014327"/>
          </a:xfrm>
          <a:prstGeom prst="rect">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252920" y="144378"/>
            <a:ext cx="11649724" cy="990936"/>
          </a:xfrm>
          <a:ln>
            <a:solidFill>
              <a:srgbClr val="CC0000"/>
            </a:solidFill>
          </a:ln>
        </p:spPr>
        <p:txBody>
          <a:bodyPr/>
          <a:lstStyle>
            <a:lvl1pPr algn="ctr">
              <a:defRPr b="1">
                <a:latin typeface="Century Gothic" panose="020B0502020202020204" pitchFamily="34" charset="0"/>
              </a:defRPr>
            </a:lvl1pPr>
          </a:lstStyle>
          <a:p>
            <a:r>
              <a:rPr lang="en-US" dirty="0" smtClean="0"/>
              <a:t>Click to edit Master title style</a:t>
            </a:r>
            <a:endParaRPr lang="en-US" dirty="0"/>
          </a:p>
        </p:txBody>
      </p:sp>
      <p:sp>
        <p:nvSpPr>
          <p:cNvPr id="10" name="Content Placeholder 2"/>
          <p:cNvSpPr>
            <a:spLocks noGrp="1"/>
          </p:cNvSpPr>
          <p:nvPr>
            <p:ph idx="13"/>
          </p:nvPr>
        </p:nvSpPr>
        <p:spPr>
          <a:xfrm>
            <a:off x="6112042" y="1315454"/>
            <a:ext cx="5733288" cy="4860758"/>
          </a:xfrm>
        </p:spPr>
        <p:txBody>
          <a:bodyPr anchor="t"/>
          <a:lstStyle>
            <a:lvl1pPr>
              <a:buClr>
                <a:schemeClr val="tx1">
                  <a:lumMod val="85000"/>
                  <a:lumOff val="15000"/>
                </a:schemeClr>
              </a:buClr>
              <a:defRPr sz="2800"/>
            </a:lvl1pPr>
            <a:lvl2pPr>
              <a:buClr>
                <a:schemeClr val="tx1">
                  <a:lumMod val="85000"/>
                  <a:lumOff val="15000"/>
                </a:schemeClr>
              </a:buClr>
              <a:defRPr sz="2400"/>
            </a:lvl2pPr>
            <a:lvl3pPr>
              <a:buClr>
                <a:schemeClr val="tx1">
                  <a:lumMod val="85000"/>
                  <a:lumOff val="15000"/>
                </a:schemeClr>
              </a:buClr>
              <a:defRPr sz="2200"/>
            </a:lvl3pPr>
            <a:lvl4pPr>
              <a:buClr>
                <a:schemeClr val="tx1">
                  <a:lumMod val="85000"/>
                  <a:lumOff val="15000"/>
                </a:schemeClr>
              </a:buClr>
              <a:defRPr sz="1800"/>
            </a:lvl4pPr>
            <a:lvl5pPr>
              <a:buClr>
                <a:schemeClr val="tx1">
                  <a:lumMod val="85000"/>
                  <a:lumOff val="15000"/>
                </a:schemeClr>
              </a:buClr>
              <a:defRPr sz="18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17543" t="11805" r="16601" b="24028"/>
          <a:stretch/>
        </p:blipFill>
        <p:spPr>
          <a:xfrm>
            <a:off x="10623164" y="5717640"/>
            <a:ext cx="1410788" cy="109728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1280" y="6081395"/>
            <a:ext cx="1376518" cy="640080"/>
          </a:xfrm>
          <a:prstGeom prst="rect">
            <a:avLst/>
          </a:prstGeom>
        </p:spPr>
      </p:pic>
    </p:spTree>
    <p:extLst>
      <p:ext uri="{BB962C8B-B14F-4D97-AF65-F5344CB8AC3E}">
        <p14:creationId xmlns:p14="http://schemas.microsoft.com/office/powerpoint/2010/main" val="394527142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1_Blank">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lvl1pPr>
              <a:defRPr>
                <a:latin typeface="Century Gothic" panose="020B0502020202020204" pitchFamily="34" charset="0"/>
              </a:defRPr>
            </a:lvl1pPr>
          </a:lstStyle>
          <a:p>
            <a:endParaRPr lang="en-US"/>
          </a:p>
        </p:txBody>
      </p:sp>
      <p:sp>
        <p:nvSpPr>
          <p:cNvPr id="5" name="Content Placeholder 2"/>
          <p:cNvSpPr>
            <a:spLocks noGrp="1"/>
          </p:cNvSpPr>
          <p:nvPr>
            <p:ph idx="1"/>
          </p:nvPr>
        </p:nvSpPr>
        <p:spPr>
          <a:xfrm>
            <a:off x="252919" y="1315453"/>
            <a:ext cx="5733288" cy="4860758"/>
          </a:xfrm>
        </p:spPr>
        <p:txBody>
          <a:bodyPr anchor="t"/>
          <a:lstStyle>
            <a:lvl1pPr>
              <a:buClr>
                <a:schemeClr val="tx1">
                  <a:lumMod val="85000"/>
                  <a:lumOff val="15000"/>
                </a:schemeClr>
              </a:buClr>
              <a:defRPr sz="2800"/>
            </a:lvl1pPr>
            <a:lvl2pPr>
              <a:buClr>
                <a:schemeClr val="tx1">
                  <a:lumMod val="85000"/>
                  <a:lumOff val="15000"/>
                </a:schemeClr>
              </a:buClr>
              <a:defRPr sz="2400"/>
            </a:lvl2pPr>
            <a:lvl3pPr>
              <a:buClr>
                <a:schemeClr val="tx1">
                  <a:lumMod val="85000"/>
                  <a:lumOff val="15000"/>
                </a:schemeClr>
              </a:buClr>
              <a:defRPr sz="2200"/>
            </a:lvl3pPr>
            <a:lvl4pPr>
              <a:buClr>
                <a:schemeClr val="tx1">
                  <a:lumMod val="85000"/>
                  <a:lumOff val="15000"/>
                </a:schemeClr>
              </a:buClr>
              <a:defRPr sz="1800"/>
            </a:lvl4pPr>
            <a:lvl5pPr>
              <a:buClr>
                <a:schemeClr val="tx1">
                  <a:lumMod val="85000"/>
                  <a:lumOff val="15000"/>
                </a:schemeClr>
              </a:buClr>
              <a:defRPr sz="18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252919" y="144378"/>
            <a:ext cx="11649726" cy="1014327"/>
          </a:xfrm>
          <a:prstGeom prst="rect">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252920" y="144378"/>
            <a:ext cx="11649724" cy="990936"/>
          </a:xfrm>
          <a:ln>
            <a:solidFill>
              <a:srgbClr val="CC0000"/>
            </a:solidFill>
          </a:ln>
        </p:spPr>
        <p:txBody>
          <a:bodyPr/>
          <a:lstStyle>
            <a:lvl1pPr algn="ctr">
              <a:defRPr b="1">
                <a:latin typeface="Century Gothic" panose="020B0502020202020204" pitchFamily="34" charset="0"/>
              </a:defRPr>
            </a:lvl1pPr>
          </a:lstStyle>
          <a:p>
            <a:r>
              <a:rPr lang="en-US" dirty="0" smtClean="0"/>
              <a:t>Click to edit Master title style</a:t>
            </a:r>
            <a:endParaRPr lang="en-US" dirty="0"/>
          </a:p>
        </p:txBody>
      </p:sp>
      <p:sp>
        <p:nvSpPr>
          <p:cNvPr id="10" name="Content Placeholder 2"/>
          <p:cNvSpPr>
            <a:spLocks noGrp="1"/>
          </p:cNvSpPr>
          <p:nvPr>
            <p:ph idx="13"/>
          </p:nvPr>
        </p:nvSpPr>
        <p:spPr>
          <a:xfrm>
            <a:off x="6112042" y="1315454"/>
            <a:ext cx="5733288" cy="4860758"/>
          </a:xfrm>
        </p:spPr>
        <p:txBody>
          <a:bodyPr anchor="t"/>
          <a:lstStyle>
            <a:lvl1pPr>
              <a:buClr>
                <a:schemeClr val="tx1">
                  <a:lumMod val="85000"/>
                  <a:lumOff val="15000"/>
                </a:schemeClr>
              </a:buClr>
              <a:defRPr sz="2800"/>
            </a:lvl1pPr>
            <a:lvl2pPr>
              <a:buClr>
                <a:schemeClr val="tx1">
                  <a:lumMod val="85000"/>
                  <a:lumOff val="15000"/>
                </a:schemeClr>
              </a:buClr>
              <a:defRPr sz="2400"/>
            </a:lvl2pPr>
            <a:lvl3pPr>
              <a:buClr>
                <a:schemeClr val="tx1">
                  <a:lumMod val="85000"/>
                  <a:lumOff val="15000"/>
                </a:schemeClr>
              </a:buClr>
              <a:defRPr sz="2200"/>
            </a:lvl3pPr>
            <a:lvl4pPr>
              <a:buClr>
                <a:schemeClr val="tx1">
                  <a:lumMod val="85000"/>
                  <a:lumOff val="15000"/>
                </a:schemeClr>
              </a:buClr>
              <a:defRPr sz="1800"/>
            </a:lvl4pPr>
            <a:lvl5pPr>
              <a:buClr>
                <a:schemeClr val="tx1">
                  <a:lumMod val="85000"/>
                  <a:lumOff val="15000"/>
                </a:schemeClr>
              </a:buClr>
              <a:defRPr sz="18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956337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8_Blank">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17543" t="11805" r="16601" b="24028"/>
          <a:stretch/>
        </p:blipFill>
        <p:spPr>
          <a:xfrm>
            <a:off x="10623164" y="5717640"/>
            <a:ext cx="1410788" cy="109728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1280" y="6081395"/>
            <a:ext cx="1376518" cy="640080"/>
          </a:xfrm>
          <a:prstGeom prst="rect">
            <a:avLst/>
          </a:prstGeom>
        </p:spPr>
      </p:pic>
    </p:spTree>
    <p:extLst>
      <p:ext uri="{BB962C8B-B14F-4D97-AF65-F5344CB8AC3E}">
        <p14:creationId xmlns:p14="http://schemas.microsoft.com/office/powerpoint/2010/main" val="278176952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9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027370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34DEA-F069-4608-886A-E3CEF8C1DE66}" type="datetimeFigureOut">
              <a:rPr lang="en-US" smtClean="0"/>
              <a:t>11/29/2017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CCB6DA-96A3-4FE0-A6E2-F9B2ABCC723B}" type="slidenum">
              <a:rPr lang="en-US" smtClean="0"/>
              <a:t>‹#›</a:t>
            </a:fld>
            <a:endParaRPr lang="en-US"/>
          </a:p>
        </p:txBody>
      </p:sp>
    </p:spTree>
    <p:extLst>
      <p:ext uri="{BB962C8B-B14F-4D97-AF65-F5344CB8AC3E}">
        <p14:creationId xmlns:p14="http://schemas.microsoft.com/office/powerpoint/2010/main" val="11773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Blank">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lvl1pPr>
              <a:defRPr>
                <a:latin typeface="Century Gothic" panose="020B0502020202020204" pitchFamily="34" charset="0"/>
              </a:defRPr>
            </a:lvl1pPr>
          </a:lstStyle>
          <a:p>
            <a:endParaRPr lang="en-US"/>
          </a:p>
        </p:txBody>
      </p:sp>
      <p:sp>
        <p:nvSpPr>
          <p:cNvPr id="5" name="Content Placeholder 2"/>
          <p:cNvSpPr>
            <a:spLocks noGrp="1"/>
          </p:cNvSpPr>
          <p:nvPr>
            <p:ph idx="1"/>
          </p:nvPr>
        </p:nvSpPr>
        <p:spPr>
          <a:xfrm>
            <a:off x="252919" y="1315453"/>
            <a:ext cx="11649725" cy="4860758"/>
          </a:xfrm>
        </p:spPr>
        <p:txBody>
          <a:bodyPr anchor="t"/>
          <a:lstStyle>
            <a:lvl1pPr>
              <a:buClr>
                <a:schemeClr val="tx1">
                  <a:lumMod val="85000"/>
                  <a:lumOff val="15000"/>
                </a:schemeClr>
              </a:buClr>
              <a:defRPr sz="2800">
                <a:solidFill>
                  <a:schemeClr val="tx1">
                    <a:lumMod val="85000"/>
                    <a:lumOff val="15000"/>
                  </a:schemeClr>
                </a:solidFill>
              </a:defRPr>
            </a:lvl1pPr>
            <a:lvl2pPr>
              <a:buClr>
                <a:schemeClr val="tx1">
                  <a:lumMod val="85000"/>
                  <a:lumOff val="15000"/>
                </a:schemeClr>
              </a:buClr>
              <a:defRPr sz="2400">
                <a:solidFill>
                  <a:schemeClr val="tx1">
                    <a:lumMod val="85000"/>
                    <a:lumOff val="15000"/>
                  </a:schemeClr>
                </a:solidFill>
              </a:defRPr>
            </a:lvl2pPr>
            <a:lvl3pPr>
              <a:buClr>
                <a:schemeClr val="tx1">
                  <a:lumMod val="85000"/>
                  <a:lumOff val="15000"/>
                </a:schemeClr>
              </a:buClr>
              <a:defRPr sz="2200">
                <a:solidFill>
                  <a:schemeClr val="tx1">
                    <a:lumMod val="85000"/>
                    <a:lumOff val="15000"/>
                  </a:schemeClr>
                </a:solidFill>
              </a:defRPr>
            </a:lvl3pPr>
            <a:lvl4pPr>
              <a:buClr>
                <a:schemeClr val="tx1">
                  <a:lumMod val="85000"/>
                  <a:lumOff val="15000"/>
                </a:schemeClr>
              </a:buClr>
              <a:defRPr sz="1800">
                <a:solidFill>
                  <a:schemeClr val="tx1">
                    <a:lumMod val="85000"/>
                    <a:lumOff val="15000"/>
                  </a:schemeClr>
                </a:solidFill>
              </a:defRPr>
            </a:lvl4pPr>
            <a:lvl5pPr>
              <a:buClr>
                <a:schemeClr val="tx1">
                  <a:lumMod val="85000"/>
                  <a:lumOff val="15000"/>
                </a:schemeClr>
              </a:buClr>
              <a:defRPr sz="1800">
                <a:solidFill>
                  <a:schemeClr val="tx1">
                    <a:lumMod val="85000"/>
                    <a:lumOff val="15000"/>
                  </a:schemeClr>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252919" y="144378"/>
            <a:ext cx="11649726" cy="1014327"/>
          </a:xfrm>
          <a:prstGeom prst="rect">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17543" t="11805" r="16601" b="24028"/>
          <a:stretch/>
        </p:blipFill>
        <p:spPr>
          <a:xfrm>
            <a:off x="10623164" y="5717640"/>
            <a:ext cx="1410788" cy="1097280"/>
          </a:xfrm>
          <a:prstGeom prst="rect">
            <a:avLst/>
          </a:prstGeom>
        </p:spPr>
      </p:pic>
      <p:sp>
        <p:nvSpPr>
          <p:cNvPr id="9" name="Title 1"/>
          <p:cNvSpPr>
            <a:spLocks noGrp="1"/>
          </p:cNvSpPr>
          <p:nvPr>
            <p:ph type="title"/>
          </p:nvPr>
        </p:nvSpPr>
        <p:spPr>
          <a:xfrm>
            <a:off x="252920" y="144378"/>
            <a:ext cx="11649724" cy="990936"/>
          </a:xfrm>
        </p:spPr>
        <p:txBody>
          <a:bodyPr/>
          <a:lstStyle>
            <a:lvl1pPr algn="ctr">
              <a:defRPr b="1">
                <a:latin typeface="Century Gothic" panose="020B0502020202020204" pitchFamily="34" charset="0"/>
              </a:defRPr>
            </a:lvl1pPr>
          </a:lstStyle>
          <a:p>
            <a:r>
              <a:rPr lang="en-US" dirty="0" smtClean="0"/>
              <a:t>Click to edit Master title style</a:t>
            </a:r>
            <a:endParaRPr lang="en-US" dirty="0"/>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1280" y="6081395"/>
            <a:ext cx="1376518" cy="640080"/>
          </a:xfrm>
          <a:prstGeom prst="rect">
            <a:avLst/>
          </a:prstGeom>
        </p:spPr>
      </p:pic>
    </p:spTree>
    <p:extLst>
      <p:ext uri="{BB962C8B-B14F-4D97-AF65-F5344CB8AC3E}">
        <p14:creationId xmlns:p14="http://schemas.microsoft.com/office/powerpoint/2010/main" val="338774385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3_Blank">
    <p:spTree>
      <p:nvGrpSpPr>
        <p:cNvPr id="1" name=""/>
        <p:cNvGrpSpPr/>
        <p:nvPr/>
      </p:nvGrpSpPr>
      <p:grpSpPr>
        <a:xfrm>
          <a:off x="0" y="0"/>
          <a:ext cx="0" cy="0"/>
          <a:chOff x="0" y="0"/>
          <a:chExt cx="0" cy="0"/>
        </a:xfrm>
      </p:grpSpPr>
      <p:sp>
        <p:nvSpPr>
          <p:cNvPr id="5" name="Content Placeholder 2"/>
          <p:cNvSpPr>
            <a:spLocks noGrp="1"/>
          </p:cNvSpPr>
          <p:nvPr>
            <p:ph idx="1"/>
          </p:nvPr>
        </p:nvSpPr>
        <p:spPr>
          <a:xfrm>
            <a:off x="252919" y="1315453"/>
            <a:ext cx="11649725" cy="4860758"/>
          </a:xfrm>
        </p:spPr>
        <p:txBody>
          <a:bodyPr anchor="t"/>
          <a:lstStyle>
            <a:lvl1pPr>
              <a:buClr>
                <a:schemeClr val="tx1">
                  <a:lumMod val="85000"/>
                  <a:lumOff val="15000"/>
                </a:schemeClr>
              </a:buClr>
              <a:defRPr sz="2800">
                <a:solidFill>
                  <a:schemeClr val="tx1">
                    <a:lumMod val="85000"/>
                    <a:lumOff val="15000"/>
                  </a:schemeClr>
                </a:solidFill>
              </a:defRPr>
            </a:lvl1pPr>
            <a:lvl2pPr>
              <a:buClr>
                <a:schemeClr val="tx1">
                  <a:lumMod val="85000"/>
                  <a:lumOff val="15000"/>
                </a:schemeClr>
              </a:buClr>
              <a:defRPr sz="2400">
                <a:solidFill>
                  <a:schemeClr val="tx1">
                    <a:lumMod val="85000"/>
                    <a:lumOff val="15000"/>
                  </a:schemeClr>
                </a:solidFill>
              </a:defRPr>
            </a:lvl2pPr>
            <a:lvl3pPr>
              <a:buClr>
                <a:schemeClr val="tx1">
                  <a:lumMod val="85000"/>
                  <a:lumOff val="15000"/>
                </a:schemeClr>
              </a:buClr>
              <a:defRPr sz="2200">
                <a:solidFill>
                  <a:schemeClr val="tx1">
                    <a:lumMod val="85000"/>
                    <a:lumOff val="15000"/>
                  </a:schemeClr>
                </a:solidFill>
              </a:defRPr>
            </a:lvl3pPr>
            <a:lvl4pPr>
              <a:buClr>
                <a:schemeClr val="tx1">
                  <a:lumMod val="85000"/>
                  <a:lumOff val="15000"/>
                </a:schemeClr>
              </a:buClr>
              <a:defRPr sz="1800">
                <a:solidFill>
                  <a:schemeClr val="tx1">
                    <a:lumMod val="85000"/>
                    <a:lumOff val="15000"/>
                  </a:schemeClr>
                </a:solidFill>
              </a:defRPr>
            </a:lvl4pPr>
            <a:lvl5pPr>
              <a:buClr>
                <a:schemeClr val="tx1">
                  <a:lumMod val="85000"/>
                  <a:lumOff val="15000"/>
                </a:schemeClr>
              </a:buClr>
              <a:defRPr sz="1800">
                <a:solidFill>
                  <a:schemeClr val="tx1">
                    <a:lumMod val="85000"/>
                    <a:lumOff val="15000"/>
                  </a:schemeClr>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252919" y="144378"/>
            <a:ext cx="11649726" cy="1014327"/>
          </a:xfrm>
          <a:prstGeom prst="rect">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252920" y="144378"/>
            <a:ext cx="11649724" cy="990936"/>
          </a:xfrm>
        </p:spPr>
        <p:txBody>
          <a:bodyPr/>
          <a:lstStyle>
            <a:lvl1pPr algn="ctr">
              <a:defRPr b="1">
                <a:latin typeface="Century Gothic" panose="020B0502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15157721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Blank">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lvl1pPr>
              <a:defRPr>
                <a:latin typeface="Century Gothic" panose="020B0502020202020204" pitchFamily="34" charset="0"/>
              </a:defRPr>
            </a:lvl1pPr>
          </a:lstStyle>
          <a:p>
            <a:endParaRPr lang="en-US"/>
          </a:p>
        </p:txBody>
      </p:sp>
      <p:sp>
        <p:nvSpPr>
          <p:cNvPr id="5" name="Content Placeholder 2"/>
          <p:cNvSpPr>
            <a:spLocks noGrp="1"/>
          </p:cNvSpPr>
          <p:nvPr>
            <p:ph idx="1"/>
          </p:nvPr>
        </p:nvSpPr>
        <p:spPr>
          <a:xfrm>
            <a:off x="252919" y="1315453"/>
            <a:ext cx="5733288" cy="4860758"/>
          </a:xfrm>
        </p:spPr>
        <p:txBody>
          <a:bodyPr anchor="t"/>
          <a:lstStyle>
            <a:lvl1pPr>
              <a:buClr>
                <a:schemeClr val="tx1">
                  <a:lumMod val="85000"/>
                  <a:lumOff val="15000"/>
                </a:schemeClr>
              </a:buClr>
              <a:defRPr sz="2800"/>
            </a:lvl1pPr>
            <a:lvl2pPr>
              <a:buClr>
                <a:schemeClr val="tx1">
                  <a:lumMod val="85000"/>
                  <a:lumOff val="15000"/>
                </a:schemeClr>
              </a:buClr>
              <a:defRPr sz="2400"/>
            </a:lvl2pPr>
            <a:lvl3pPr>
              <a:buClr>
                <a:schemeClr val="tx1">
                  <a:lumMod val="85000"/>
                  <a:lumOff val="15000"/>
                </a:schemeClr>
              </a:buClr>
              <a:defRPr sz="2200"/>
            </a:lvl3pPr>
            <a:lvl4pPr>
              <a:buClr>
                <a:schemeClr val="tx1">
                  <a:lumMod val="85000"/>
                  <a:lumOff val="15000"/>
                </a:schemeClr>
              </a:buClr>
              <a:defRPr sz="1800"/>
            </a:lvl4pPr>
            <a:lvl5pPr>
              <a:buClr>
                <a:schemeClr val="tx1">
                  <a:lumMod val="85000"/>
                  <a:lumOff val="15000"/>
                </a:schemeClr>
              </a:buClr>
              <a:defRPr sz="18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252919" y="144378"/>
            <a:ext cx="11649726" cy="1014327"/>
          </a:xfrm>
          <a:prstGeom prst="rect">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252920" y="144378"/>
            <a:ext cx="11649724" cy="990936"/>
          </a:xfrm>
        </p:spPr>
        <p:txBody>
          <a:bodyPr/>
          <a:lstStyle>
            <a:lvl1pPr algn="ctr">
              <a:defRPr b="1">
                <a:latin typeface="Century Gothic" panose="020B0502020202020204" pitchFamily="34" charset="0"/>
              </a:defRPr>
            </a:lvl1pPr>
          </a:lstStyle>
          <a:p>
            <a:r>
              <a:rPr lang="en-US" dirty="0" smtClean="0"/>
              <a:t>Click to edit Master title style</a:t>
            </a:r>
            <a:endParaRPr lang="en-US" dirty="0"/>
          </a:p>
        </p:txBody>
      </p:sp>
      <p:sp>
        <p:nvSpPr>
          <p:cNvPr id="10" name="Content Placeholder 2"/>
          <p:cNvSpPr>
            <a:spLocks noGrp="1"/>
          </p:cNvSpPr>
          <p:nvPr>
            <p:ph idx="13"/>
          </p:nvPr>
        </p:nvSpPr>
        <p:spPr>
          <a:xfrm>
            <a:off x="6112042" y="1315454"/>
            <a:ext cx="5733288" cy="4860758"/>
          </a:xfrm>
        </p:spPr>
        <p:txBody>
          <a:bodyPr anchor="t"/>
          <a:lstStyle>
            <a:lvl1pPr>
              <a:buClr>
                <a:schemeClr val="tx1">
                  <a:lumMod val="85000"/>
                  <a:lumOff val="15000"/>
                </a:schemeClr>
              </a:buClr>
              <a:defRPr sz="2800"/>
            </a:lvl1pPr>
            <a:lvl2pPr>
              <a:buClr>
                <a:schemeClr val="tx1">
                  <a:lumMod val="85000"/>
                  <a:lumOff val="15000"/>
                </a:schemeClr>
              </a:buClr>
              <a:defRPr sz="2400"/>
            </a:lvl2pPr>
            <a:lvl3pPr>
              <a:buClr>
                <a:schemeClr val="tx1">
                  <a:lumMod val="85000"/>
                  <a:lumOff val="15000"/>
                </a:schemeClr>
              </a:buClr>
              <a:defRPr sz="2200"/>
            </a:lvl3pPr>
            <a:lvl4pPr>
              <a:buClr>
                <a:schemeClr val="tx1">
                  <a:lumMod val="85000"/>
                  <a:lumOff val="15000"/>
                </a:schemeClr>
              </a:buClr>
              <a:defRPr sz="1800"/>
            </a:lvl4pPr>
            <a:lvl5pPr>
              <a:buClr>
                <a:schemeClr val="tx1">
                  <a:lumMod val="85000"/>
                  <a:lumOff val="15000"/>
                </a:schemeClr>
              </a:buClr>
              <a:defRPr sz="18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17543" t="11805" r="16601" b="24028"/>
          <a:stretch/>
        </p:blipFill>
        <p:spPr>
          <a:xfrm>
            <a:off x="10623164" y="5717640"/>
            <a:ext cx="1410788" cy="109728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1280" y="6081395"/>
            <a:ext cx="1376518" cy="640080"/>
          </a:xfrm>
          <a:prstGeom prst="rect">
            <a:avLst/>
          </a:prstGeom>
        </p:spPr>
      </p:pic>
    </p:spTree>
    <p:extLst>
      <p:ext uri="{BB962C8B-B14F-4D97-AF65-F5344CB8AC3E}">
        <p14:creationId xmlns:p14="http://schemas.microsoft.com/office/powerpoint/2010/main" val="27933491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2_Blank">
    <p:spTree>
      <p:nvGrpSpPr>
        <p:cNvPr id="1" name=""/>
        <p:cNvGrpSpPr/>
        <p:nvPr/>
      </p:nvGrpSpPr>
      <p:grpSpPr>
        <a:xfrm>
          <a:off x="0" y="0"/>
          <a:ext cx="0" cy="0"/>
          <a:chOff x="0" y="0"/>
          <a:chExt cx="0" cy="0"/>
        </a:xfrm>
      </p:grpSpPr>
      <p:sp>
        <p:nvSpPr>
          <p:cNvPr id="5" name="Content Placeholder 2"/>
          <p:cNvSpPr>
            <a:spLocks noGrp="1"/>
          </p:cNvSpPr>
          <p:nvPr>
            <p:ph idx="1"/>
          </p:nvPr>
        </p:nvSpPr>
        <p:spPr>
          <a:xfrm>
            <a:off x="252919" y="1315453"/>
            <a:ext cx="5733288" cy="4860758"/>
          </a:xfrm>
        </p:spPr>
        <p:txBody>
          <a:bodyPr anchor="t"/>
          <a:lstStyle>
            <a:lvl1pPr>
              <a:buClr>
                <a:schemeClr val="tx1">
                  <a:lumMod val="85000"/>
                  <a:lumOff val="15000"/>
                </a:schemeClr>
              </a:buClr>
              <a:defRPr sz="2800"/>
            </a:lvl1pPr>
            <a:lvl2pPr>
              <a:buClr>
                <a:schemeClr val="tx1">
                  <a:lumMod val="85000"/>
                  <a:lumOff val="15000"/>
                </a:schemeClr>
              </a:buClr>
              <a:defRPr sz="2400"/>
            </a:lvl2pPr>
            <a:lvl3pPr>
              <a:buClr>
                <a:schemeClr val="tx1">
                  <a:lumMod val="85000"/>
                  <a:lumOff val="15000"/>
                </a:schemeClr>
              </a:buClr>
              <a:defRPr sz="2200"/>
            </a:lvl3pPr>
            <a:lvl4pPr>
              <a:buClr>
                <a:schemeClr val="tx1">
                  <a:lumMod val="85000"/>
                  <a:lumOff val="15000"/>
                </a:schemeClr>
              </a:buClr>
              <a:defRPr sz="1800"/>
            </a:lvl4pPr>
            <a:lvl5pPr>
              <a:buClr>
                <a:schemeClr val="tx1">
                  <a:lumMod val="85000"/>
                  <a:lumOff val="15000"/>
                </a:schemeClr>
              </a:buClr>
              <a:defRPr sz="18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252919" y="144378"/>
            <a:ext cx="11649726" cy="1014327"/>
          </a:xfrm>
          <a:prstGeom prst="rect">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252920" y="144378"/>
            <a:ext cx="11649724" cy="990936"/>
          </a:xfrm>
        </p:spPr>
        <p:txBody>
          <a:bodyPr/>
          <a:lstStyle>
            <a:lvl1pPr algn="ctr">
              <a:defRPr b="1">
                <a:latin typeface="Century Gothic" panose="020B0502020202020204" pitchFamily="34" charset="0"/>
              </a:defRPr>
            </a:lvl1pPr>
          </a:lstStyle>
          <a:p>
            <a:r>
              <a:rPr lang="en-US" dirty="0" smtClean="0"/>
              <a:t>Click to edit Master title style</a:t>
            </a:r>
            <a:endParaRPr lang="en-US" dirty="0"/>
          </a:p>
        </p:txBody>
      </p:sp>
      <p:sp>
        <p:nvSpPr>
          <p:cNvPr id="10" name="Content Placeholder 2"/>
          <p:cNvSpPr>
            <a:spLocks noGrp="1"/>
          </p:cNvSpPr>
          <p:nvPr>
            <p:ph idx="13"/>
          </p:nvPr>
        </p:nvSpPr>
        <p:spPr>
          <a:xfrm>
            <a:off x="6112042" y="1315454"/>
            <a:ext cx="5733288" cy="4860758"/>
          </a:xfrm>
        </p:spPr>
        <p:txBody>
          <a:bodyPr anchor="t"/>
          <a:lstStyle>
            <a:lvl1pPr>
              <a:buClr>
                <a:schemeClr val="tx1">
                  <a:lumMod val="85000"/>
                  <a:lumOff val="15000"/>
                </a:schemeClr>
              </a:buClr>
              <a:defRPr sz="2800"/>
            </a:lvl1pPr>
            <a:lvl2pPr>
              <a:buClr>
                <a:schemeClr val="tx1">
                  <a:lumMod val="85000"/>
                  <a:lumOff val="15000"/>
                </a:schemeClr>
              </a:buClr>
              <a:defRPr sz="2400"/>
            </a:lvl2pPr>
            <a:lvl3pPr>
              <a:buClr>
                <a:schemeClr val="tx1">
                  <a:lumMod val="85000"/>
                  <a:lumOff val="15000"/>
                </a:schemeClr>
              </a:buClr>
              <a:defRPr sz="2200"/>
            </a:lvl3pPr>
            <a:lvl4pPr>
              <a:buClr>
                <a:schemeClr val="tx1">
                  <a:lumMod val="85000"/>
                  <a:lumOff val="15000"/>
                </a:schemeClr>
              </a:buClr>
              <a:defRPr sz="1800"/>
            </a:lvl4pPr>
            <a:lvl5pPr>
              <a:buClr>
                <a:schemeClr val="tx1">
                  <a:lumMod val="85000"/>
                  <a:lumOff val="15000"/>
                </a:schemeClr>
              </a:buClr>
              <a:defRPr sz="18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557876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5_Blank">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lvl1pPr>
              <a:defRPr>
                <a:latin typeface="Century Gothic" panose="020B0502020202020204" pitchFamily="34" charset="0"/>
              </a:defRPr>
            </a:lvl1pPr>
          </a:lstStyle>
          <a:p>
            <a:endParaRPr lang="en-US"/>
          </a:p>
        </p:txBody>
      </p:sp>
      <p:sp>
        <p:nvSpPr>
          <p:cNvPr id="5" name="Content Placeholder 2"/>
          <p:cNvSpPr>
            <a:spLocks noGrp="1"/>
          </p:cNvSpPr>
          <p:nvPr>
            <p:ph idx="1"/>
          </p:nvPr>
        </p:nvSpPr>
        <p:spPr>
          <a:xfrm>
            <a:off x="252919" y="1315453"/>
            <a:ext cx="11649725" cy="4860758"/>
          </a:xfrm>
          <a:ln>
            <a:noFill/>
          </a:ln>
        </p:spPr>
        <p:txBody>
          <a:bodyPr anchor="t"/>
          <a:lstStyle>
            <a:lvl1pPr>
              <a:buClr>
                <a:schemeClr val="tx1">
                  <a:lumMod val="85000"/>
                  <a:lumOff val="15000"/>
                </a:schemeClr>
              </a:buClr>
              <a:defRPr sz="2800"/>
            </a:lvl1pPr>
            <a:lvl2pPr>
              <a:buClr>
                <a:schemeClr val="tx1">
                  <a:lumMod val="85000"/>
                  <a:lumOff val="15000"/>
                </a:schemeClr>
              </a:buClr>
              <a:defRPr sz="2400"/>
            </a:lvl2pPr>
            <a:lvl3pPr>
              <a:buClr>
                <a:schemeClr val="tx1">
                  <a:lumMod val="85000"/>
                  <a:lumOff val="15000"/>
                </a:schemeClr>
              </a:buClr>
              <a:defRPr sz="2200"/>
            </a:lvl3pPr>
            <a:lvl4pPr>
              <a:buClr>
                <a:schemeClr val="tx1">
                  <a:lumMod val="85000"/>
                  <a:lumOff val="15000"/>
                </a:schemeClr>
              </a:buClr>
              <a:defRPr sz="1800"/>
            </a:lvl4pPr>
            <a:lvl5pPr>
              <a:buClr>
                <a:schemeClr val="tx1">
                  <a:lumMod val="85000"/>
                  <a:lumOff val="15000"/>
                </a:schemeClr>
              </a:buClr>
              <a:defRPr sz="18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252919" y="144378"/>
            <a:ext cx="11649726" cy="1014327"/>
          </a:xfrm>
          <a:prstGeom prst="rect">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17543" t="11805" r="16601" b="24028"/>
          <a:stretch/>
        </p:blipFill>
        <p:spPr>
          <a:xfrm>
            <a:off x="10623164" y="5717640"/>
            <a:ext cx="1410788" cy="1097280"/>
          </a:xfrm>
          <a:prstGeom prst="rect">
            <a:avLst/>
          </a:prstGeom>
        </p:spPr>
      </p:pic>
      <p:sp>
        <p:nvSpPr>
          <p:cNvPr id="9" name="Title 1"/>
          <p:cNvSpPr>
            <a:spLocks noGrp="1"/>
          </p:cNvSpPr>
          <p:nvPr>
            <p:ph type="title"/>
          </p:nvPr>
        </p:nvSpPr>
        <p:spPr>
          <a:xfrm>
            <a:off x="252920" y="144378"/>
            <a:ext cx="11649724" cy="990936"/>
          </a:xfrm>
          <a:ln>
            <a:solidFill>
              <a:srgbClr val="CC0000"/>
            </a:solidFill>
          </a:ln>
        </p:spPr>
        <p:txBody>
          <a:bodyPr/>
          <a:lstStyle>
            <a:lvl1pPr algn="ctr">
              <a:defRPr b="1">
                <a:latin typeface="Century Gothic" panose="020B0502020202020204" pitchFamily="34" charset="0"/>
              </a:defRPr>
            </a:lvl1pPr>
          </a:lstStyle>
          <a:p>
            <a:r>
              <a:rPr lang="en-US" dirty="0" smtClean="0"/>
              <a:t>Click to edit Master title style</a:t>
            </a: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1280" y="6081395"/>
            <a:ext cx="1376518" cy="640080"/>
          </a:xfrm>
          <a:prstGeom prst="rect">
            <a:avLst/>
          </a:prstGeom>
        </p:spPr>
      </p:pic>
    </p:spTree>
    <p:extLst>
      <p:ext uri="{BB962C8B-B14F-4D97-AF65-F5344CB8AC3E}">
        <p14:creationId xmlns:p14="http://schemas.microsoft.com/office/powerpoint/2010/main" val="12647750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0_Blank">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lvl1pPr>
              <a:defRPr>
                <a:latin typeface="Century Gothic" panose="020B0502020202020204" pitchFamily="34" charset="0"/>
              </a:defRPr>
            </a:lvl1pPr>
          </a:lstStyle>
          <a:p>
            <a:endParaRPr lang="en-US"/>
          </a:p>
        </p:txBody>
      </p:sp>
      <p:sp>
        <p:nvSpPr>
          <p:cNvPr id="5" name="Content Placeholder 2"/>
          <p:cNvSpPr>
            <a:spLocks noGrp="1"/>
          </p:cNvSpPr>
          <p:nvPr>
            <p:ph idx="1"/>
          </p:nvPr>
        </p:nvSpPr>
        <p:spPr>
          <a:xfrm>
            <a:off x="252919" y="1315453"/>
            <a:ext cx="11649725" cy="4860758"/>
          </a:xfrm>
          <a:ln>
            <a:noFill/>
          </a:ln>
        </p:spPr>
        <p:txBody>
          <a:bodyPr anchor="t"/>
          <a:lstStyle>
            <a:lvl1pPr>
              <a:buClr>
                <a:schemeClr val="tx1">
                  <a:lumMod val="85000"/>
                  <a:lumOff val="15000"/>
                </a:schemeClr>
              </a:buClr>
              <a:defRPr sz="2800"/>
            </a:lvl1pPr>
            <a:lvl2pPr>
              <a:buClr>
                <a:schemeClr val="tx1">
                  <a:lumMod val="85000"/>
                  <a:lumOff val="15000"/>
                </a:schemeClr>
              </a:buClr>
              <a:defRPr sz="2400"/>
            </a:lvl2pPr>
            <a:lvl3pPr>
              <a:buClr>
                <a:schemeClr val="tx1">
                  <a:lumMod val="85000"/>
                  <a:lumOff val="15000"/>
                </a:schemeClr>
              </a:buClr>
              <a:defRPr sz="2200"/>
            </a:lvl3pPr>
            <a:lvl4pPr>
              <a:buClr>
                <a:schemeClr val="tx1">
                  <a:lumMod val="85000"/>
                  <a:lumOff val="15000"/>
                </a:schemeClr>
              </a:buClr>
              <a:defRPr sz="1800"/>
            </a:lvl4pPr>
            <a:lvl5pPr>
              <a:buClr>
                <a:schemeClr val="tx1">
                  <a:lumMod val="85000"/>
                  <a:lumOff val="15000"/>
                </a:schemeClr>
              </a:buClr>
              <a:defRPr sz="18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252919" y="144378"/>
            <a:ext cx="11649726" cy="1014327"/>
          </a:xfrm>
          <a:prstGeom prst="rect">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252920" y="144378"/>
            <a:ext cx="11649724" cy="990936"/>
          </a:xfrm>
          <a:ln>
            <a:solidFill>
              <a:srgbClr val="CC0000"/>
            </a:solidFill>
          </a:ln>
        </p:spPr>
        <p:txBody>
          <a:bodyPr/>
          <a:lstStyle>
            <a:lvl1pPr algn="ctr">
              <a:defRPr b="1">
                <a:latin typeface="Century Gothic" panose="020B0502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91998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7_Blank">
    <p:spTree>
      <p:nvGrpSpPr>
        <p:cNvPr id="1" name=""/>
        <p:cNvGrpSpPr/>
        <p:nvPr/>
      </p:nvGrpSpPr>
      <p:grpSpPr>
        <a:xfrm>
          <a:off x="0" y="0"/>
          <a:ext cx="0" cy="0"/>
          <a:chOff x="0" y="0"/>
          <a:chExt cx="0" cy="0"/>
        </a:xfrm>
      </p:grpSpPr>
      <p:sp>
        <p:nvSpPr>
          <p:cNvPr id="8" name="Title 4"/>
          <p:cNvSpPr>
            <a:spLocks noGrp="1"/>
          </p:cNvSpPr>
          <p:nvPr>
            <p:ph type="title"/>
          </p:nvPr>
        </p:nvSpPr>
        <p:spPr>
          <a:xfrm>
            <a:off x="3047999" y="3687519"/>
            <a:ext cx="7575163" cy="1335087"/>
          </a:xfrm>
        </p:spPr>
        <p:txBody>
          <a:bodyPr>
            <a:normAutofit/>
          </a:bodyPr>
          <a:lstStyle>
            <a:lvl1pPr>
              <a:defRPr sz="2800">
                <a:solidFill>
                  <a:schemeClr val="tx1"/>
                </a:solidFill>
              </a:defRPr>
            </a:lvl1pPr>
          </a:lstStyle>
          <a:p>
            <a:endParaRPr lang="en-US" dirty="0"/>
          </a:p>
        </p:txBody>
      </p:sp>
      <p:sp>
        <p:nvSpPr>
          <p:cNvPr id="12" name="Text Placeholder 5"/>
          <p:cNvSpPr>
            <a:spLocks noGrp="1"/>
          </p:cNvSpPr>
          <p:nvPr>
            <p:ph type="body" idx="1"/>
          </p:nvPr>
        </p:nvSpPr>
        <p:spPr>
          <a:xfrm>
            <a:off x="3048000" y="2217494"/>
            <a:ext cx="7575164" cy="1470025"/>
          </a:xfrm>
        </p:spPr>
        <p:txBody>
          <a:bodyPr>
            <a:normAutofit/>
          </a:bodyPr>
          <a:lstStyle>
            <a:lvl1pPr marL="0" indent="0">
              <a:buNone/>
              <a:defRPr sz="3600"/>
            </a:lvl1pPr>
          </a:lstStyle>
          <a:p>
            <a:endParaRPr lang="en-US" dirty="0"/>
          </a:p>
        </p:txBody>
      </p:sp>
      <p:sp>
        <p:nvSpPr>
          <p:cNvPr id="4" name="Rectangle 3"/>
          <p:cNvSpPr/>
          <p:nvPr userDrawn="1"/>
        </p:nvSpPr>
        <p:spPr>
          <a:xfrm>
            <a:off x="0" y="0"/>
            <a:ext cx="2005263" cy="6858000"/>
          </a:xfrm>
          <a:prstGeom prst="rect">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rot="5400000">
            <a:off x="-1329280" y="3334543"/>
            <a:ext cx="6858000" cy="18891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23163" y="5858537"/>
            <a:ext cx="1463040" cy="680313"/>
          </a:xfrm>
          <a:prstGeom prst="rect">
            <a:avLst/>
          </a:prstGeom>
        </p:spPr>
      </p:pic>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l="17543" t="11805" r="16601" b="24028"/>
          <a:stretch/>
        </p:blipFill>
        <p:spPr>
          <a:xfrm>
            <a:off x="10623163" y="155738"/>
            <a:ext cx="1463040" cy="1137920"/>
          </a:xfrm>
          <a:prstGeom prst="rect">
            <a:avLst/>
          </a:prstGeom>
        </p:spPr>
      </p:pic>
    </p:spTree>
    <p:extLst>
      <p:ext uri="{BB962C8B-B14F-4D97-AF65-F5344CB8AC3E}">
        <p14:creationId xmlns:p14="http://schemas.microsoft.com/office/powerpoint/2010/main" val="310603107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5_Blank">
    <p:spTree>
      <p:nvGrpSpPr>
        <p:cNvPr id="1" name=""/>
        <p:cNvGrpSpPr/>
        <p:nvPr/>
      </p:nvGrpSpPr>
      <p:grpSpPr>
        <a:xfrm>
          <a:off x="0" y="0"/>
          <a:ext cx="0" cy="0"/>
          <a:chOff x="0" y="0"/>
          <a:chExt cx="0" cy="0"/>
        </a:xfrm>
      </p:grpSpPr>
      <p:sp>
        <p:nvSpPr>
          <p:cNvPr id="8" name="Title 4"/>
          <p:cNvSpPr>
            <a:spLocks noGrp="1"/>
          </p:cNvSpPr>
          <p:nvPr>
            <p:ph type="title"/>
          </p:nvPr>
        </p:nvSpPr>
        <p:spPr>
          <a:xfrm>
            <a:off x="3047999" y="3687519"/>
            <a:ext cx="7575163" cy="1335087"/>
          </a:xfrm>
        </p:spPr>
        <p:txBody>
          <a:bodyPr>
            <a:normAutofit/>
          </a:bodyPr>
          <a:lstStyle>
            <a:lvl1pPr>
              <a:defRPr sz="2800">
                <a:solidFill>
                  <a:schemeClr val="tx1"/>
                </a:solidFill>
              </a:defRPr>
            </a:lvl1pPr>
          </a:lstStyle>
          <a:p>
            <a:endParaRPr lang="en-US" dirty="0"/>
          </a:p>
        </p:txBody>
      </p:sp>
      <p:sp>
        <p:nvSpPr>
          <p:cNvPr id="12" name="Text Placeholder 5"/>
          <p:cNvSpPr>
            <a:spLocks noGrp="1"/>
          </p:cNvSpPr>
          <p:nvPr>
            <p:ph type="body" idx="1"/>
          </p:nvPr>
        </p:nvSpPr>
        <p:spPr>
          <a:xfrm>
            <a:off x="3048000" y="2217494"/>
            <a:ext cx="7575164" cy="1470025"/>
          </a:xfrm>
        </p:spPr>
        <p:txBody>
          <a:bodyPr>
            <a:normAutofit/>
          </a:bodyPr>
          <a:lstStyle>
            <a:lvl1pPr marL="0" indent="0">
              <a:buNone/>
              <a:defRPr sz="3600"/>
            </a:lvl1pPr>
          </a:lstStyle>
          <a:p>
            <a:endParaRPr lang="en-US" dirty="0"/>
          </a:p>
        </p:txBody>
      </p:sp>
      <p:sp>
        <p:nvSpPr>
          <p:cNvPr id="4" name="Rectangle 3"/>
          <p:cNvSpPr/>
          <p:nvPr userDrawn="1"/>
        </p:nvSpPr>
        <p:spPr>
          <a:xfrm>
            <a:off x="0" y="0"/>
            <a:ext cx="2005263" cy="6858000"/>
          </a:xfrm>
          <a:prstGeom prst="rect">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rot="5400000">
            <a:off x="-1329280" y="3334543"/>
            <a:ext cx="6858000" cy="18891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74430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t">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3B934DEA-F069-4608-886A-E3CEF8C1DE66}" type="datetimeFigureOut">
              <a:rPr lang="en-US" smtClean="0"/>
              <a:t>11/29/2017</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27CCB6DA-96A3-4FE0-A6E2-F9B2ABCC723B}" type="slidenum">
              <a:rPr lang="en-US" smtClean="0"/>
              <a:t>‹#›</a:t>
            </a:fld>
            <a:endParaRPr lang="en-US"/>
          </a:p>
        </p:txBody>
      </p:sp>
    </p:spTree>
    <p:extLst>
      <p:ext uri="{BB962C8B-B14F-4D97-AF65-F5344CB8AC3E}">
        <p14:creationId xmlns:p14="http://schemas.microsoft.com/office/powerpoint/2010/main" val="3820606586"/>
      </p:ext>
    </p:extLst>
  </p:cSld>
  <p:clrMap bg1="lt1" tx1="dk1" bg2="lt2" tx2="dk2" accent1="accent1" accent2="accent2" accent3="accent3" accent4="accent4" accent5="accent5" accent6="accent6" hlink="hlink" folHlink="folHlink"/>
  <p:sldLayoutIdLst>
    <p:sldLayoutId id="2147483763" r:id="rId1"/>
    <p:sldLayoutId id="2147483766" r:id="rId2"/>
    <p:sldLayoutId id="2147483777" r:id="rId3"/>
    <p:sldLayoutId id="2147483767" r:id="rId4"/>
    <p:sldLayoutId id="2147483776" r:id="rId5"/>
    <p:sldLayoutId id="2147483768" r:id="rId6"/>
    <p:sldLayoutId id="2147483773" r:id="rId7"/>
    <p:sldLayoutId id="2147483770" r:id="rId8"/>
    <p:sldLayoutId id="2147483779" r:id="rId9"/>
    <p:sldLayoutId id="2147483778" r:id="rId10"/>
    <p:sldLayoutId id="2147483769" r:id="rId11"/>
    <p:sldLayoutId id="2147483774" r:id="rId12"/>
    <p:sldLayoutId id="2147483771" r:id="rId13"/>
    <p:sldLayoutId id="2147483772" r:id="rId14"/>
    <p:sldLayoutId id="2147483775" r:id="rId15"/>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800" kern="1200">
          <a:solidFill>
            <a:schemeClr val="tx1">
              <a:lumMod val="85000"/>
              <a:lumOff val="15000"/>
            </a:schemeClr>
          </a:solidFill>
          <a:latin typeface="Century Gothic" panose="020B0502020202020204" pitchFamily="34" charset="0"/>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2400" kern="1200">
          <a:solidFill>
            <a:schemeClr val="tx1">
              <a:lumMod val="85000"/>
              <a:lumOff val="15000"/>
            </a:schemeClr>
          </a:solidFill>
          <a:latin typeface="Century Gothic" panose="020B0502020202020204" pitchFamily="34" charset="0"/>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2200" kern="1200">
          <a:solidFill>
            <a:schemeClr val="tx1">
              <a:lumMod val="85000"/>
              <a:lumOff val="15000"/>
            </a:schemeClr>
          </a:solidFill>
          <a:latin typeface="Century Gothic" panose="020B0502020202020204" pitchFamily="34" charset="0"/>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85000"/>
              <a:lumOff val="15000"/>
            </a:schemeClr>
          </a:solidFill>
          <a:latin typeface="Century Gothic" panose="020B0502020202020204" pitchFamily="34" charset="0"/>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85000"/>
              <a:lumOff val="15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8.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hyperlink" Target="http://sites.bu.edu/ciis/"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fontScale="90000"/>
          </a:bodyPr>
          <a:lstStyle/>
          <a:p>
            <a:r>
              <a:rPr lang="en-US" sz="5600" dirty="0" smtClean="0"/>
              <a:t>Transforming Implementation &amp; Improvement Into Science: </a:t>
            </a:r>
            <a:r>
              <a:rPr lang="en-US" sz="4000" i="1" dirty="0" smtClean="0"/>
              <a:t>A skills building series</a:t>
            </a:r>
            <a:endParaRPr lang="en-US" sz="4000" i="1" dirty="0"/>
          </a:p>
        </p:txBody>
      </p:sp>
      <p:sp>
        <p:nvSpPr>
          <p:cNvPr id="3" name="Subtitle 2"/>
          <p:cNvSpPr>
            <a:spLocks noGrp="1"/>
          </p:cNvSpPr>
          <p:nvPr>
            <p:ph type="subTitle" idx="1"/>
          </p:nvPr>
        </p:nvSpPr>
        <p:spPr/>
        <p:txBody>
          <a:bodyPr/>
          <a:lstStyle/>
          <a:p>
            <a:r>
              <a:rPr lang="en-US" dirty="0" smtClean="0"/>
              <a:t>December 6, 2017</a:t>
            </a:r>
            <a:endParaRPr lang="en-US" dirty="0"/>
          </a:p>
        </p:txBody>
      </p:sp>
    </p:spTree>
    <p:extLst>
      <p:ext uri="{BB962C8B-B14F-4D97-AF65-F5344CB8AC3E}">
        <p14:creationId xmlns:p14="http://schemas.microsoft.com/office/powerpoint/2010/main" val="4262713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lgn="ctr">
              <a:buNone/>
            </a:pPr>
            <a:endParaRPr lang="en-US" sz="3600" dirty="0" smtClean="0"/>
          </a:p>
          <a:p>
            <a:pPr marL="0" indent="0" algn="ctr">
              <a:buNone/>
            </a:pPr>
            <a:endParaRPr lang="en-US" sz="3600" dirty="0"/>
          </a:p>
          <a:p>
            <a:pPr marL="0" indent="0" algn="ctr">
              <a:buNone/>
            </a:pPr>
            <a:r>
              <a:rPr lang="en-US" sz="3600" dirty="0" smtClean="0"/>
              <a:t>An </a:t>
            </a:r>
            <a:r>
              <a:rPr lang="en-US" sz="3600" u="sng" dirty="0" smtClean="0"/>
              <a:t>analytic tool </a:t>
            </a:r>
            <a:r>
              <a:rPr lang="en-US" sz="3600" dirty="0" smtClean="0"/>
              <a:t>capable of identifying a “set a variables and relationships that should be examined in order to explain a phenomena” (</a:t>
            </a:r>
            <a:r>
              <a:rPr lang="en-US" sz="3600" dirty="0" err="1" smtClean="0"/>
              <a:t>Kitson</a:t>
            </a:r>
            <a:r>
              <a:rPr lang="en-US" sz="3600" dirty="0" smtClean="0"/>
              <a:t> et al., 2008)</a:t>
            </a:r>
          </a:p>
        </p:txBody>
      </p:sp>
      <p:sp>
        <p:nvSpPr>
          <p:cNvPr id="4" name="Title 3"/>
          <p:cNvSpPr>
            <a:spLocks noGrp="1"/>
          </p:cNvSpPr>
          <p:nvPr>
            <p:ph type="title"/>
          </p:nvPr>
        </p:nvSpPr>
        <p:spPr/>
        <p:txBody>
          <a:bodyPr/>
          <a:lstStyle/>
          <a:p>
            <a:r>
              <a:rPr lang="en-US" dirty="0" smtClean="0"/>
              <a:t>What is a Conceptual Model/Framework?</a:t>
            </a:r>
            <a:endParaRPr lang="en-US" dirty="0"/>
          </a:p>
        </p:txBody>
      </p:sp>
      <p:sp>
        <p:nvSpPr>
          <p:cNvPr id="2" name="TextBox 1"/>
          <p:cNvSpPr txBox="1"/>
          <p:nvPr/>
        </p:nvSpPr>
        <p:spPr>
          <a:xfrm>
            <a:off x="252919" y="6381751"/>
            <a:ext cx="11649725" cy="400110"/>
          </a:xfrm>
          <a:prstGeom prst="rect">
            <a:avLst/>
          </a:prstGeom>
          <a:noFill/>
        </p:spPr>
        <p:txBody>
          <a:bodyPr wrap="square" rtlCol="0">
            <a:spAutoFit/>
          </a:bodyPr>
          <a:lstStyle/>
          <a:p>
            <a:r>
              <a:rPr lang="en-US" sz="1000" dirty="0" smtClean="0"/>
              <a:t>Source: </a:t>
            </a:r>
            <a:r>
              <a:rPr lang="en-US" sz="1000" dirty="0" err="1" smtClean="0"/>
              <a:t>Kitson</a:t>
            </a:r>
            <a:r>
              <a:rPr lang="en-US" sz="1000" dirty="0" smtClean="0"/>
              <a:t> AL, Rycroft-Malone J, Harvey G, McCormack B, Seers K, </a:t>
            </a:r>
            <a:r>
              <a:rPr lang="en-US" sz="1000" dirty="0" err="1" smtClean="0"/>
              <a:t>Titchen</a:t>
            </a:r>
            <a:r>
              <a:rPr lang="en-US" sz="1000" dirty="0" smtClean="0"/>
              <a:t> A. Evaluating the successful implementation of evidence into practice using the </a:t>
            </a:r>
            <a:r>
              <a:rPr lang="en-US" sz="1000" dirty="0" err="1" smtClean="0"/>
              <a:t>PARiHS</a:t>
            </a:r>
            <a:r>
              <a:rPr lang="en-US" sz="1000" dirty="0" smtClean="0"/>
              <a:t> framework: Theoretical and practical challenges. </a:t>
            </a:r>
            <a:r>
              <a:rPr lang="en-US" sz="1000" i="1" dirty="0" smtClean="0"/>
              <a:t>Implementation Science.</a:t>
            </a:r>
            <a:r>
              <a:rPr lang="en-US" sz="1000" dirty="0" smtClean="0"/>
              <a:t> 2008;3:1.</a:t>
            </a:r>
            <a:endParaRPr lang="en-US" sz="1000" dirty="0"/>
          </a:p>
        </p:txBody>
      </p:sp>
    </p:spTree>
    <p:extLst>
      <p:ext uri="{BB962C8B-B14F-4D97-AF65-F5344CB8AC3E}">
        <p14:creationId xmlns:p14="http://schemas.microsoft.com/office/powerpoint/2010/main" val="3369193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sz="3200" dirty="0" smtClean="0"/>
              <a:t>Implementation models ≠ individual behavior change models </a:t>
            </a:r>
          </a:p>
          <a:p>
            <a:endParaRPr lang="en-US" sz="3200" dirty="0" smtClean="0"/>
          </a:p>
          <a:p>
            <a:r>
              <a:rPr lang="en-US" sz="3200" dirty="0" smtClean="0"/>
              <a:t>Core characteristics:</a:t>
            </a:r>
          </a:p>
          <a:p>
            <a:pPr lvl="1"/>
            <a:r>
              <a:rPr lang="en-US" sz="2800" dirty="0" smtClean="0"/>
              <a:t>Focus on provider or systems levels</a:t>
            </a:r>
          </a:p>
          <a:p>
            <a:pPr lvl="1"/>
            <a:r>
              <a:rPr lang="en-US" sz="2800" dirty="0" smtClean="0"/>
              <a:t>Focus on acceptability, uptake, adoption, sustainability</a:t>
            </a:r>
          </a:p>
          <a:p>
            <a:pPr marL="0" indent="0">
              <a:buNone/>
            </a:pPr>
            <a:endParaRPr lang="en-US" dirty="0"/>
          </a:p>
        </p:txBody>
      </p:sp>
      <p:sp>
        <p:nvSpPr>
          <p:cNvPr id="3" name="Title 2"/>
          <p:cNvSpPr>
            <a:spLocks noGrp="1"/>
          </p:cNvSpPr>
          <p:nvPr>
            <p:ph type="title"/>
          </p:nvPr>
        </p:nvSpPr>
        <p:spPr/>
        <p:txBody>
          <a:bodyPr/>
          <a:lstStyle/>
          <a:p>
            <a:r>
              <a:rPr lang="en-US" dirty="0" smtClean="0"/>
              <a:t>Implementation Models</a:t>
            </a:r>
            <a:endParaRPr lang="en-US" dirty="0"/>
          </a:p>
        </p:txBody>
      </p:sp>
    </p:spTree>
    <p:extLst>
      <p:ext uri="{BB962C8B-B14F-4D97-AF65-F5344CB8AC3E}">
        <p14:creationId xmlns:p14="http://schemas.microsoft.com/office/powerpoint/2010/main" val="2559741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3600" dirty="0" smtClean="0"/>
              <a:t>Useful for: </a:t>
            </a:r>
          </a:p>
          <a:p>
            <a:pPr lvl="1"/>
            <a:r>
              <a:rPr lang="en-US" sz="3200" dirty="0" smtClean="0"/>
              <a:t>Making conceptual distinctions</a:t>
            </a:r>
          </a:p>
          <a:p>
            <a:pPr lvl="1"/>
            <a:r>
              <a:rPr lang="en-US" sz="3200" dirty="0" smtClean="0"/>
              <a:t>Organizing ideas </a:t>
            </a:r>
          </a:p>
          <a:p>
            <a:pPr lvl="1"/>
            <a:endParaRPr lang="en-US" sz="3600" dirty="0" smtClean="0"/>
          </a:p>
          <a:p>
            <a:pPr lvl="1"/>
            <a:endParaRPr lang="en-US" dirty="0" smtClean="0"/>
          </a:p>
        </p:txBody>
      </p:sp>
      <p:sp>
        <p:nvSpPr>
          <p:cNvPr id="4" name="Title 3"/>
          <p:cNvSpPr>
            <a:spLocks noGrp="1"/>
          </p:cNvSpPr>
          <p:nvPr>
            <p:ph type="title"/>
          </p:nvPr>
        </p:nvSpPr>
        <p:spPr/>
        <p:txBody>
          <a:bodyPr/>
          <a:lstStyle/>
          <a:p>
            <a:r>
              <a:rPr lang="en-US" dirty="0" smtClean="0"/>
              <a:t>Are Conceptual Models Helpful?</a:t>
            </a:r>
            <a:endParaRPr lang="en-US" dirty="0"/>
          </a:p>
        </p:txBody>
      </p:sp>
      <p:sp>
        <p:nvSpPr>
          <p:cNvPr id="2" name="Content Placeholder 1"/>
          <p:cNvSpPr>
            <a:spLocks noGrp="1"/>
          </p:cNvSpPr>
          <p:nvPr>
            <p:ph idx="13"/>
          </p:nvPr>
        </p:nvSpPr>
        <p:spPr/>
        <p:txBody>
          <a:bodyPr/>
          <a:lstStyle/>
          <a:p>
            <a:r>
              <a:rPr lang="en-US" sz="3600" dirty="0"/>
              <a:t>Can represent ideas in visual formats</a:t>
            </a:r>
          </a:p>
          <a:p>
            <a:pPr lvl="1"/>
            <a:r>
              <a:rPr lang="en-US" sz="3200" dirty="0"/>
              <a:t>Pictures</a:t>
            </a:r>
          </a:p>
          <a:p>
            <a:pPr lvl="1"/>
            <a:r>
              <a:rPr lang="en-US" sz="3200" dirty="0"/>
              <a:t>Diagrams </a:t>
            </a:r>
          </a:p>
          <a:p>
            <a:endParaRPr lang="en-US" dirty="0"/>
          </a:p>
        </p:txBody>
      </p:sp>
    </p:spTree>
    <p:extLst>
      <p:ext uri="{BB962C8B-B14F-4D97-AF65-F5344CB8AC3E}">
        <p14:creationId xmlns:p14="http://schemas.microsoft.com/office/powerpoint/2010/main" val="250439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How </a:t>
            </a:r>
            <a:r>
              <a:rPr lang="en-US" dirty="0" smtClean="0"/>
              <a:t>Can </a:t>
            </a:r>
            <a:r>
              <a:rPr lang="en-US" dirty="0"/>
              <a:t>Conceptual Models Help My Research?</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3487698175"/>
              </p:ext>
            </p:extLst>
          </p:nvPr>
        </p:nvGraphicFramePr>
        <p:xfrm>
          <a:off x="3964098" y="1135314"/>
          <a:ext cx="7938545" cy="5541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ontent Placeholder 7"/>
          <p:cNvSpPr>
            <a:spLocks noGrp="1"/>
          </p:cNvSpPr>
          <p:nvPr>
            <p:ph idx="1"/>
          </p:nvPr>
        </p:nvSpPr>
        <p:spPr>
          <a:xfrm>
            <a:off x="252919" y="1315453"/>
            <a:ext cx="3893779" cy="5042818"/>
          </a:xfrm>
        </p:spPr>
        <p:txBody>
          <a:bodyPr anchor="ctr"/>
          <a:lstStyle/>
          <a:p>
            <a:pPr marL="0" indent="0">
              <a:buNone/>
            </a:pPr>
            <a:r>
              <a:rPr lang="en-US" sz="3200" dirty="0" smtClean="0"/>
              <a:t>Offer a </a:t>
            </a:r>
            <a:r>
              <a:rPr lang="en-US" sz="3200" dirty="0"/>
              <a:t>systematic method for operationalizing, navigating, evaluating complexities of implementation </a:t>
            </a:r>
          </a:p>
          <a:p>
            <a:endParaRPr lang="en-US" dirty="0"/>
          </a:p>
        </p:txBody>
      </p:sp>
    </p:spTree>
    <p:extLst>
      <p:ext uri="{BB962C8B-B14F-4D97-AF65-F5344CB8AC3E}">
        <p14:creationId xmlns:p14="http://schemas.microsoft.com/office/powerpoint/2010/main" val="2051764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3200" dirty="0" smtClean="0"/>
              <a:t>Unfortunately, there is no one model that will guide all research questions </a:t>
            </a:r>
          </a:p>
          <a:p>
            <a:endParaRPr lang="en-US" sz="3200" dirty="0"/>
          </a:p>
          <a:p>
            <a:r>
              <a:rPr lang="en-US" sz="3200" dirty="0" smtClean="0"/>
              <a:t>Important to think about </a:t>
            </a:r>
            <a:r>
              <a:rPr lang="en-US" sz="3200" dirty="0"/>
              <a:t>how </a:t>
            </a:r>
            <a:r>
              <a:rPr lang="en-US" sz="3200" dirty="0" smtClean="0"/>
              <a:t>a </a:t>
            </a:r>
            <a:r>
              <a:rPr lang="en-US" sz="3200" dirty="0"/>
              <a:t>model </a:t>
            </a:r>
            <a:r>
              <a:rPr lang="en-US" sz="3200" dirty="0" smtClean="0"/>
              <a:t>can apply </a:t>
            </a:r>
            <a:r>
              <a:rPr lang="en-US" sz="3200" dirty="0"/>
              <a:t>to the </a:t>
            </a:r>
            <a:r>
              <a:rPr lang="en-US" sz="3200" dirty="0" smtClean="0"/>
              <a:t>specific question </a:t>
            </a:r>
            <a:r>
              <a:rPr lang="en-US" sz="3200" dirty="0"/>
              <a:t>you’re trying to answer</a:t>
            </a:r>
          </a:p>
          <a:p>
            <a:endParaRPr lang="en-US" dirty="0"/>
          </a:p>
        </p:txBody>
      </p:sp>
      <p:sp>
        <p:nvSpPr>
          <p:cNvPr id="5" name="Title 4"/>
          <p:cNvSpPr>
            <a:spLocks noGrp="1"/>
          </p:cNvSpPr>
          <p:nvPr>
            <p:ph type="title"/>
          </p:nvPr>
        </p:nvSpPr>
        <p:spPr/>
        <p:txBody>
          <a:bodyPr/>
          <a:lstStyle/>
          <a:p>
            <a:r>
              <a:rPr lang="en-US" dirty="0"/>
              <a:t>How Can Conceptual Models Help My Research?</a:t>
            </a:r>
          </a:p>
        </p:txBody>
      </p:sp>
    </p:spTree>
    <p:extLst>
      <p:ext uri="{BB962C8B-B14F-4D97-AF65-F5344CB8AC3E}">
        <p14:creationId xmlns:p14="http://schemas.microsoft.com/office/powerpoint/2010/main" val="79475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
            </a:r>
            <a:br>
              <a:rPr lang="en-US" dirty="0" smtClean="0">
                <a:latin typeface="Century Gothic" panose="020B0502020202020204" pitchFamily="34" charset="0"/>
              </a:rPr>
            </a:br>
            <a:r>
              <a:rPr lang="en-US" dirty="0" smtClean="0">
                <a:latin typeface="Century Gothic" panose="020B0502020202020204" pitchFamily="34" charset="0"/>
              </a:rPr>
              <a:t>Model: </a:t>
            </a:r>
            <a:r>
              <a:rPr lang="en-US" dirty="0">
                <a:latin typeface="Century Gothic" panose="020B0502020202020204" pitchFamily="34" charset="0"/>
              </a:rPr>
              <a:t>Promoting Action on Research Implementation in Health </a:t>
            </a:r>
            <a:r>
              <a:rPr lang="en-US" dirty="0" smtClean="0">
                <a:latin typeface="Century Gothic" panose="020B0502020202020204" pitchFamily="34" charset="0"/>
              </a:rPr>
              <a:t>Services (PARIHS)</a:t>
            </a:r>
            <a:endParaRPr lang="en-US" dirty="0">
              <a:latin typeface="Century Gothic" panose="020B0502020202020204" pitchFamily="34" charset="0"/>
            </a:endParaRPr>
          </a:p>
        </p:txBody>
      </p:sp>
      <p:sp>
        <p:nvSpPr>
          <p:cNvPr id="3" name="Text Placeholder 2"/>
          <p:cNvSpPr>
            <a:spLocks noGrp="1"/>
          </p:cNvSpPr>
          <p:nvPr>
            <p:ph type="body" idx="1"/>
          </p:nvPr>
        </p:nvSpPr>
        <p:spPr/>
        <p:txBody>
          <a:bodyPr>
            <a:normAutofit fontScale="92500"/>
          </a:bodyPr>
          <a:lstStyle/>
          <a:p>
            <a:r>
              <a:rPr lang="en-US" b="1" dirty="0" smtClean="0"/>
              <a:t>Practical Application: </a:t>
            </a:r>
            <a:r>
              <a:rPr lang="en-US" dirty="0"/>
              <a:t>Formative Assessment of Narcan Distribution in the Emergency Department </a:t>
            </a:r>
          </a:p>
        </p:txBody>
      </p:sp>
    </p:spTree>
    <p:extLst>
      <p:ext uri="{BB962C8B-B14F-4D97-AF65-F5344CB8AC3E}">
        <p14:creationId xmlns:p14="http://schemas.microsoft.com/office/powerpoint/2010/main" val="3600357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3200" dirty="0" smtClean="0"/>
              <a:t>Overdose(OD) is leading cause of accidental death</a:t>
            </a:r>
          </a:p>
          <a:p>
            <a:pPr lvl="1"/>
            <a:r>
              <a:rPr lang="en-US" sz="2800" dirty="0"/>
              <a:t>Narcan (naloxone) can reverse </a:t>
            </a:r>
            <a:r>
              <a:rPr lang="en-US" sz="2800" dirty="0" smtClean="0"/>
              <a:t>overdose…but it has to be accessible &amp; timely (before it’s needed)</a:t>
            </a:r>
          </a:p>
          <a:p>
            <a:endParaRPr lang="en-US" sz="3200" dirty="0" smtClean="0"/>
          </a:p>
          <a:p>
            <a:r>
              <a:rPr lang="en-US" sz="3200" dirty="0" smtClean="0"/>
              <a:t>Emergency departments (ED) often initial point of contact for care, OD reversal</a:t>
            </a:r>
          </a:p>
          <a:p>
            <a:pPr lvl="1"/>
            <a:r>
              <a:rPr lang="en-US" sz="2800" dirty="0"/>
              <a:t>Potential high-yield venue for delivering OD prevention </a:t>
            </a:r>
          </a:p>
          <a:p>
            <a:pPr lvl="1"/>
            <a:r>
              <a:rPr lang="en-US" sz="2800" b="1" dirty="0"/>
              <a:t>BUT…only 8% at-risk patients get narcan kit from ED </a:t>
            </a:r>
          </a:p>
        </p:txBody>
      </p:sp>
      <p:sp>
        <p:nvSpPr>
          <p:cNvPr id="4" name="Title 3"/>
          <p:cNvSpPr>
            <a:spLocks noGrp="1"/>
          </p:cNvSpPr>
          <p:nvPr>
            <p:ph type="title"/>
          </p:nvPr>
        </p:nvSpPr>
        <p:spPr/>
        <p:txBody>
          <a:bodyPr/>
          <a:lstStyle/>
          <a:p>
            <a:r>
              <a:rPr lang="en-US" dirty="0" smtClean="0"/>
              <a:t>Quality/Care Gap</a:t>
            </a:r>
            <a:endParaRPr lang="en-US" dirty="0"/>
          </a:p>
        </p:txBody>
      </p:sp>
    </p:spTree>
    <p:extLst>
      <p:ext uri="{BB962C8B-B14F-4D97-AF65-F5344CB8AC3E}">
        <p14:creationId xmlns:p14="http://schemas.microsoft.com/office/powerpoint/2010/main" val="2404276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Program Goal: Ensure that ALL patients at risk for OD who appear in ED receive a Narcan kit </a:t>
            </a:r>
            <a:endParaRPr lang="en-US" dirty="0"/>
          </a:p>
        </p:txBody>
      </p:sp>
      <p:sp>
        <p:nvSpPr>
          <p:cNvPr id="3" name="Title 2"/>
          <p:cNvSpPr>
            <a:spLocks noGrp="1"/>
          </p:cNvSpPr>
          <p:nvPr>
            <p:ph type="title"/>
          </p:nvPr>
        </p:nvSpPr>
        <p:spPr/>
        <p:txBody>
          <a:bodyPr>
            <a:noAutofit/>
          </a:bodyPr>
          <a:lstStyle/>
          <a:p>
            <a:r>
              <a:rPr lang="en-US" dirty="0"/>
              <a:t>Program Objectives – What are We Trying to Change?</a:t>
            </a:r>
          </a:p>
        </p:txBody>
      </p:sp>
      <p:graphicFrame>
        <p:nvGraphicFramePr>
          <p:cNvPr id="4" name="Chart 3"/>
          <p:cNvGraphicFramePr/>
          <p:nvPr>
            <p:extLst>
              <p:ext uri="{D42A27DB-BD31-4B8C-83A1-F6EECF244321}">
                <p14:modId xmlns:p14="http://schemas.microsoft.com/office/powerpoint/2010/main" val="2019499350"/>
              </p:ext>
            </p:extLst>
          </p:nvPr>
        </p:nvGraphicFramePr>
        <p:xfrm>
          <a:off x="581890" y="2227811"/>
          <a:ext cx="11320753" cy="4630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0491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919" y="1315452"/>
            <a:ext cx="11649725" cy="5275847"/>
          </a:xfrm>
        </p:spPr>
        <p:txBody>
          <a:bodyPr>
            <a:normAutofit/>
          </a:bodyPr>
          <a:lstStyle/>
          <a:p>
            <a:r>
              <a:rPr lang="en-US" sz="3200" dirty="0" smtClean="0"/>
              <a:t>Expanded initiative &amp; policy to provide 24-hour coverage to ensure all at-risk patients are offered rescue kits using 3 models</a:t>
            </a:r>
          </a:p>
          <a:p>
            <a:pPr lvl="1"/>
            <a:r>
              <a:rPr lang="en-US" sz="2800" dirty="0" smtClean="0"/>
              <a:t>Project ASSERT’s Licensed Alcohol &amp; Drug Counselors</a:t>
            </a:r>
          </a:p>
          <a:p>
            <a:pPr lvl="1"/>
            <a:r>
              <a:rPr lang="en-US" sz="2800" dirty="0" smtClean="0"/>
              <a:t>Outpatient pharmacy prescriptions</a:t>
            </a:r>
          </a:p>
          <a:p>
            <a:pPr lvl="1"/>
            <a:r>
              <a:rPr lang="en-US" sz="2800" dirty="0" smtClean="0"/>
              <a:t>Inpatient pharmacy distribution by ED</a:t>
            </a:r>
            <a:endParaRPr lang="en-US" sz="2800" dirty="0"/>
          </a:p>
        </p:txBody>
      </p:sp>
      <p:sp>
        <p:nvSpPr>
          <p:cNvPr id="3" name="Title 2"/>
          <p:cNvSpPr>
            <a:spLocks noGrp="1"/>
          </p:cNvSpPr>
          <p:nvPr>
            <p:ph type="title"/>
          </p:nvPr>
        </p:nvSpPr>
        <p:spPr/>
        <p:txBody>
          <a:bodyPr/>
          <a:lstStyle/>
          <a:p>
            <a:r>
              <a:rPr lang="en-US" dirty="0" smtClean="0"/>
              <a:t>Program Design</a:t>
            </a:r>
            <a:endParaRPr lang="en-US" dirty="0"/>
          </a:p>
        </p:txBody>
      </p:sp>
    </p:spTree>
    <p:extLst>
      <p:ext uri="{BB962C8B-B14F-4D97-AF65-F5344CB8AC3E}">
        <p14:creationId xmlns:p14="http://schemas.microsoft.com/office/powerpoint/2010/main" val="3508961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828116" y="1315453"/>
            <a:ext cx="3074528" cy="4860758"/>
          </a:xfrm>
        </p:spPr>
        <p:txBody>
          <a:bodyPr>
            <a:normAutofit/>
          </a:bodyPr>
          <a:lstStyle/>
          <a:p>
            <a:r>
              <a:rPr lang="en-US" sz="3200" dirty="0" smtClean="0"/>
              <a:t>Early results: </a:t>
            </a:r>
            <a:r>
              <a:rPr lang="en-US" altLang="en-US" dirty="0" smtClean="0">
                <a:cs typeface="Arial" pitchFamily="34" charset="0"/>
              </a:rPr>
              <a:t>Still </a:t>
            </a:r>
            <a:r>
              <a:rPr lang="en-US" altLang="en-US" dirty="0">
                <a:cs typeface="Arial" pitchFamily="34" charset="0"/>
              </a:rPr>
              <a:t>low numbers, extremely low </a:t>
            </a:r>
            <a:r>
              <a:rPr lang="en-US" altLang="en-US" dirty="0">
                <a:solidFill>
                  <a:schemeClr val="tx1"/>
                </a:solidFill>
                <a:cs typeface="Arial" pitchFamily="34" charset="0"/>
              </a:rPr>
              <a:t>uptake of non-Project ASSERT component </a:t>
            </a:r>
            <a:endParaRPr lang="en-US" altLang="en-US" dirty="0" smtClean="0">
              <a:solidFill>
                <a:schemeClr val="tx1"/>
              </a:solidFill>
              <a:cs typeface="Arial" pitchFamily="34" charset="0"/>
            </a:endParaRPr>
          </a:p>
          <a:p>
            <a:pPr marL="0" indent="0">
              <a:buNone/>
            </a:pPr>
            <a:endParaRPr lang="en-US" altLang="en-US" dirty="0" smtClean="0">
              <a:solidFill>
                <a:schemeClr val="tx1"/>
              </a:solidFill>
              <a:cs typeface="Arial" pitchFamily="34" charset="0"/>
            </a:endParaRPr>
          </a:p>
          <a:p>
            <a:r>
              <a:rPr lang="en-US" altLang="en-US" sz="3200" dirty="0" smtClean="0">
                <a:solidFill>
                  <a:schemeClr val="tx1"/>
                </a:solidFill>
                <a:cs typeface="Arial" pitchFamily="34" charset="0"/>
              </a:rPr>
              <a:t>7% at-risk </a:t>
            </a:r>
            <a:endParaRPr lang="en-US" altLang="en-US" sz="3200" dirty="0">
              <a:solidFill>
                <a:schemeClr val="tx1"/>
              </a:solidFill>
              <a:cs typeface="Arial" pitchFamily="34" charset="0"/>
            </a:endParaRPr>
          </a:p>
          <a:p>
            <a:pPr marL="0" indent="0">
              <a:buNone/>
            </a:pPr>
            <a:endParaRPr lang="en-US" sz="3200" dirty="0"/>
          </a:p>
        </p:txBody>
      </p:sp>
      <p:sp>
        <p:nvSpPr>
          <p:cNvPr id="3" name="Title 2"/>
          <p:cNvSpPr>
            <a:spLocks noGrp="1"/>
          </p:cNvSpPr>
          <p:nvPr>
            <p:ph type="title"/>
          </p:nvPr>
        </p:nvSpPr>
        <p:spPr/>
        <p:txBody>
          <a:bodyPr/>
          <a:lstStyle/>
          <a:p>
            <a:r>
              <a:rPr lang="en-US" dirty="0" smtClean="0"/>
              <a:t>Early results – What Is/Is Not Working?</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920" y="1315454"/>
            <a:ext cx="8686800" cy="5351353"/>
          </a:xfrm>
          <a:prstGeom prst="rect">
            <a:avLst/>
          </a:prstGeom>
        </p:spPr>
      </p:pic>
    </p:spTree>
    <p:extLst>
      <p:ext uri="{BB962C8B-B14F-4D97-AF65-F5344CB8AC3E}">
        <p14:creationId xmlns:p14="http://schemas.microsoft.com/office/powerpoint/2010/main" val="48879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Engage with CIIS</a:t>
            </a:r>
            <a:endParaRPr lang="en-US" dirty="0"/>
          </a:p>
        </p:txBody>
      </p:sp>
      <p:graphicFrame>
        <p:nvGraphicFramePr>
          <p:cNvPr id="2" name="Diagram 1"/>
          <p:cNvGraphicFramePr/>
          <p:nvPr>
            <p:extLst>
              <p:ext uri="{D42A27DB-BD31-4B8C-83A1-F6EECF244321}">
                <p14:modId xmlns:p14="http://schemas.microsoft.com/office/powerpoint/2010/main" val="3058273705"/>
              </p:ext>
            </p:extLst>
          </p:nvPr>
        </p:nvGraphicFramePr>
        <p:xfrm>
          <a:off x="252920" y="1414130"/>
          <a:ext cx="11649724" cy="5241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02604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smtClean="0"/>
              <a:t>New program not being used –study to  </a:t>
            </a:r>
            <a:r>
              <a:rPr lang="en-US" sz="3200" dirty="0"/>
              <a:t>Identify barriers &amp; facilitators to successful distribution of Narcan kits for all at-risk ED patients</a:t>
            </a:r>
          </a:p>
          <a:p>
            <a:endParaRPr lang="en-US" sz="3200" dirty="0" smtClean="0"/>
          </a:p>
          <a:p>
            <a:r>
              <a:rPr lang="en-US" sz="3200" dirty="0" smtClean="0"/>
              <a:t>Use implementation model as a guide </a:t>
            </a:r>
          </a:p>
          <a:p>
            <a:pPr lvl="1"/>
            <a:r>
              <a:rPr lang="en-US" sz="2800" dirty="0" smtClean="0"/>
              <a:t>Systematic method to identify, understand, operationalize, evaluate implementation </a:t>
            </a:r>
          </a:p>
          <a:p>
            <a:pPr lvl="1"/>
            <a:r>
              <a:rPr lang="en-US" sz="2800" dirty="0" smtClean="0"/>
              <a:t>Identify set of variables &amp; relationships that can be examined to explain the phenomena</a:t>
            </a:r>
          </a:p>
          <a:p>
            <a:pPr lvl="1"/>
            <a:r>
              <a:rPr lang="en-US" sz="2800" dirty="0" smtClean="0"/>
              <a:t>Consider context: who is involved, disciplines, intervention, implementation process </a:t>
            </a:r>
          </a:p>
          <a:p>
            <a:pPr lvl="1"/>
            <a:endParaRPr lang="en-US" sz="2800" dirty="0" smtClean="0"/>
          </a:p>
        </p:txBody>
      </p:sp>
      <p:sp>
        <p:nvSpPr>
          <p:cNvPr id="3" name="Title 2"/>
          <p:cNvSpPr>
            <a:spLocks noGrp="1"/>
          </p:cNvSpPr>
          <p:nvPr>
            <p:ph type="title"/>
          </p:nvPr>
        </p:nvSpPr>
        <p:spPr/>
        <p:txBody>
          <a:bodyPr>
            <a:normAutofit/>
          </a:bodyPr>
          <a:lstStyle/>
          <a:p>
            <a:r>
              <a:rPr lang="en-US" dirty="0" smtClean="0"/>
              <a:t>Implementation Study</a:t>
            </a:r>
            <a:endParaRPr lang="en-US" dirty="0"/>
          </a:p>
        </p:txBody>
      </p:sp>
    </p:spTree>
    <p:extLst>
      <p:ext uri="{BB962C8B-B14F-4D97-AF65-F5344CB8AC3E}">
        <p14:creationId xmlns:p14="http://schemas.microsoft.com/office/powerpoint/2010/main" val="977802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Arrow Connector 21"/>
          <p:cNvCxnSpPr>
            <a:stCxn id="11" idx="2"/>
            <a:endCxn id="13" idx="0"/>
          </p:cNvCxnSpPr>
          <p:nvPr/>
        </p:nvCxnSpPr>
        <p:spPr>
          <a:xfrm flipH="1">
            <a:off x="6077782" y="2776316"/>
            <a:ext cx="4011" cy="682171"/>
          </a:xfrm>
          <a:prstGeom prst="straightConnector1">
            <a:avLst/>
          </a:prstGeom>
          <a:ln w="1270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4" idx="1"/>
          </p:cNvCxnSpPr>
          <p:nvPr/>
        </p:nvCxnSpPr>
        <p:spPr>
          <a:xfrm>
            <a:off x="3288632" y="4058250"/>
            <a:ext cx="1107821" cy="1056967"/>
          </a:xfrm>
          <a:prstGeom prst="straightConnector1">
            <a:avLst/>
          </a:prstGeom>
          <a:ln w="1270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14" idx="3"/>
          </p:cNvCxnSpPr>
          <p:nvPr/>
        </p:nvCxnSpPr>
        <p:spPr>
          <a:xfrm flipH="1">
            <a:off x="7759110" y="4058250"/>
            <a:ext cx="1192385" cy="1056967"/>
          </a:xfrm>
          <a:prstGeom prst="straightConnector1">
            <a:avLst/>
          </a:prstGeom>
          <a:ln w="127000">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Using the PARIHS Model as a Guide</a:t>
            </a:r>
            <a:endParaRPr lang="en-US" dirty="0"/>
          </a:p>
        </p:txBody>
      </p:sp>
      <p:sp>
        <p:nvSpPr>
          <p:cNvPr id="8" name="Rounded Rectangle 7"/>
          <p:cNvSpPr/>
          <p:nvPr/>
        </p:nvSpPr>
        <p:spPr>
          <a:xfrm>
            <a:off x="252920" y="3458487"/>
            <a:ext cx="3192379" cy="149191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latin typeface="Century Gothic" panose="020B0502020202020204" pitchFamily="34" charset="0"/>
              </a:rPr>
              <a:t>Facilitation:</a:t>
            </a:r>
          </a:p>
          <a:p>
            <a:pPr algn="ctr"/>
            <a:r>
              <a:rPr lang="en-US" sz="2400" dirty="0" smtClean="0">
                <a:latin typeface="Century Gothic" panose="020B0502020202020204" pitchFamily="34" charset="0"/>
              </a:rPr>
              <a:t>Skills, style</a:t>
            </a:r>
            <a:endParaRPr lang="en-US" sz="2400" dirty="0">
              <a:latin typeface="Century Gothic" panose="020B0502020202020204" pitchFamily="34" charset="0"/>
            </a:endParaRPr>
          </a:p>
        </p:txBody>
      </p:sp>
      <p:sp>
        <p:nvSpPr>
          <p:cNvPr id="10" name="Rounded Rectangle 9"/>
          <p:cNvSpPr/>
          <p:nvPr/>
        </p:nvSpPr>
        <p:spPr>
          <a:xfrm>
            <a:off x="8710265" y="3458487"/>
            <a:ext cx="3192379" cy="149191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2800" dirty="0" smtClean="0"/>
          </a:p>
        </p:txBody>
      </p:sp>
      <p:sp>
        <p:nvSpPr>
          <p:cNvPr id="11" name="Rounded Rectangle 10"/>
          <p:cNvSpPr/>
          <p:nvPr/>
        </p:nvSpPr>
        <p:spPr>
          <a:xfrm>
            <a:off x="4485603" y="1220231"/>
            <a:ext cx="3192379" cy="1556085"/>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b="1" dirty="0" smtClean="0">
                <a:latin typeface="Century Gothic" panose="020B0502020202020204" pitchFamily="34" charset="0"/>
              </a:rPr>
              <a:t>Evidence:</a:t>
            </a:r>
          </a:p>
          <a:p>
            <a:pPr algn="ctr"/>
            <a:r>
              <a:rPr lang="en-US" sz="2400" dirty="0" smtClean="0">
                <a:latin typeface="Century Gothic" panose="020B0502020202020204" pitchFamily="34" charset="0"/>
              </a:rPr>
              <a:t>Research, Experience, Data</a:t>
            </a:r>
            <a:endParaRPr lang="en-US" sz="2400" dirty="0">
              <a:latin typeface="Century Gothic" panose="020B0502020202020204" pitchFamily="34" charset="0"/>
            </a:endParaRPr>
          </a:p>
        </p:txBody>
      </p:sp>
      <p:sp>
        <p:nvSpPr>
          <p:cNvPr id="12" name="TextBox 11"/>
          <p:cNvSpPr txBox="1"/>
          <p:nvPr/>
        </p:nvSpPr>
        <p:spPr>
          <a:xfrm>
            <a:off x="8710265" y="3604279"/>
            <a:ext cx="3192379" cy="1200329"/>
          </a:xfrm>
          <a:prstGeom prst="rect">
            <a:avLst/>
          </a:prstGeom>
          <a:noFill/>
        </p:spPr>
        <p:txBody>
          <a:bodyPr wrap="square" rtlCol="0">
            <a:spAutoFit/>
          </a:bodyPr>
          <a:lstStyle/>
          <a:p>
            <a:pPr algn="ctr"/>
            <a:r>
              <a:rPr lang="en-US" sz="2400" b="1" dirty="0" smtClean="0">
                <a:solidFill>
                  <a:schemeClr val="bg1"/>
                </a:solidFill>
                <a:latin typeface="Century Gothic" panose="020B0502020202020204" pitchFamily="34" charset="0"/>
              </a:rPr>
              <a:t>Context: </a:t>
            </a:r>
          </a:p>
          <a:p>
            <a:pPr algn="ctr"/>
            <a:r>
              <a:rPr lang="en-US" sz="2400" dirty="0" smtClean="0">
                <a:solidFill>
                  <a:schemeClr val="bg1"/>
                </a:solidFill>
                <a:latin typeface="Century Gothic" panose="020B0502020202020204" pitchFamily="34" charset="0"/>
              </a:rPr>
              <a:t>Culture, Leadership, Resources</a:t>
            </a:r>
            <a:endParaRPr lang="en-US" sz="2400" dirty="0">
              <a:solidFill>
                <a:schemeClr val="bg1"/>
              </a:solidFill>
              <a:latin typeface="Century Gothic" panose="020B0502020202020204" pitchFamily="34" charset="0"/>
            </a:endParaRPr>
          </a:p>
        </p:txBody>
      </p:sp>
      <p:sp>
        <p:nvSpPr>
          <p:cNvPr id="13" name="Oval 12"/>
          <p:cNvSpPr/>
          <p:nvPr/>
        </p:nvSpPr>
        <p:spPr>
          <a:xfrm>
            <a:off x="4477582" y="3458487"/>
            <a:ext cx="3200400" cy="3200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2800" b="1" dirty="0">
              <a:latin typeface="Century Gothic" panose="020B0502020202020204" pitchFamily="34" charset="0"/>
            </a:endParaRPr>
          </a:p>
        </p:txBody>
      </p:sp>
      <p:sp>
        <p:nvSpPr>
          <p:cNvPr id="14" name="TextBox 13"/>
          <p:cNvSpPr txBox="1"/>
          <p:nvPr/>
        </p:nvSpPr>
        <p:spPr>
          <a:xfrm>
            <a:off x="4396453" y="4822829"/>
            <a:ext cx="3362657" cy="584775"/>
          </a:xfrm>
          <a:prstGeom prst="rect">
            <a:avLst/>
          </a:prstGeom>
          <a:noFill/>
        </p:spPr>
        <p:txBody>
          <a:bodyPr wrap="square" rtlCol="0">
            <a:spAutoFit/>
          </a:bodyPr>
          <a:lstStyle/>
          <a:p>
            <a:pPr algn="ctr"/>
            <a:r>
              <a:rPr lang="en-US" sz="3200" b="1" dirty="0" smtClean="0">
                <a:solidFill>
                  <a:schemeClr val="bg1"/>
                </a:solidFill>
                <a:latin typeface="Century Gothic" panose="020B0502020202020204" pitchFamily="34" charset="0"/>
              </a:rPr>
              <a:t>Implementation</a:t>
            </a:r>
            <a:endParaRPr lang="en-US" sz="24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142945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144463"/>
            <a:ext cx="11650663" cy="990600"/>
          </a:xfrm>
        </p:spPr>
        <p:txBody>
          <a:bodyPr/>
          <a:lstStyle/>
          <a:p>
            <a:r>
              <a:rPr lang="en-US" dirty="0" smtClean="0"/>
              <a:t>PARIHS Model </a:t>
            </a:r>
            <a:endParaRPr lang="en-US" dirty="0"/>
          </a:p>
        </p:txBody>
      </p:sp>
      <p:grpSp>
        <p:nvGrpSpPr>
          <p:cNvPr id="23" name="Group 22"/>
          <p:cNvGrpSpPr/>
          <p:nvPr/>
        </p:nvGrpSpPr>
        <p:grpSpPr>
          <a:xfrm>
            <a:off x="4138863" y="526617"/>
            <a:ext cx="8248624" cy="5712731"/>
            <a:chOff x="2085473" y="173690"/>
            <a:chExt cx="8248624" cy="5712731"/>
          </a:xfrm>
        </p:grpSpPr>
        <p:grpSp>
          <p:nvGrpSpPr>
            <p:cNvPr id="22" name="Group 21"/>
            <p:cNvGrpSpPr/>
            <p:nvPr/>
          </p:nvGrpSpPr>
          <p:grpSpPr>
            <a:xfrm>
              <a:off x="2085473" y="173690"/>
              <a:ext cx="8248624" cy="5712731"/>
              <a:chOff x="2101515" y="144463"/>
              <a:chExt cx="8248624" cy="5712731"/>
            </a:xfrm>
          </p:grpSpPr>
          <p:grpSp>
            <p:nvGrpSpPr>
              <p:cNvPr id="21" name="Group 20"/>
              <p:cNvGrpSpPr/>
              <p:nvPr/>
            </p:nvGrpSpPr>
            <p:grpSpPr>
              <a:xfrm>
                <a:off x="3188596" y="144463"/>
                <a:ext cx="5856403" cy="4594247"/>
                <a:chOff x="3212759" y="144463"/>
                <a:chExt cx="5856403" cy="4594247"/>
              </a:xfrm>
            </p:grpSpPr>
            <p:sp>
              <p:nvSpPr>
                <p:cNvPr id="8" name="Cube 7"/>
                <p:cNvSpPr/>
                <p:nvPr/>
              </p:nvSpPr>
              <p:spPr>
                <a:xfrm>
                  <a:off x="6229836" y="1889139"/>
                  <a:ext cx="2839326" cy="2144131"/>
                </a:xfrm>
                <a:prstGeom prst="cube">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ube 8"/>
                <p:cNvSpPr/>
                <p:nvPr/>
              </p:nvSpPr>
              <p:spPr>
                <a:xfrm>
                  <a:off x="3212759" y="2594579"/>
                  <a:ext cx="2839326" cy="2144131"/>
                </a:xfrm>
                <a:prstGeom prst="cube">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0" name="Cube 9"/>
                <p:cNvSpPr/>
                <p:nvPr/>
              </p:nvSpPr>
              <p:spPr>
                <a:xfrm>
                  <a:off x="5562875" y="2594578"/>
                  <a:ext cx="2839326" cy="2144131"/>
                </a:xfrm>
                <a:prstGeom prst="cube">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ube 10"/>
                <p:cNvSpPr/>
                <p:nvPr/>
              </p:nvSpPr>
              <p:spPr>
                <a:xfrm>
                  <a:off x="3879720" y="144464"/>
                  <a:ext cx="2839326" cy="2144131"/>
                </a:xfrm>
                <a:prstGeom prst="cube">
                  <a:avLst/>
                </a:prstGeom>
                <a:solidFill>
                  <a:srgbClr val="FFC000"/>
                </a:solidFill>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2" name="Cube 11"/>
                <p:cNvSpPr/>
                <p:nvPr/>
              </p:nvSpPr>
              <p:spPr>
                <a:xfrm>
                  <a:off x="6229836" y="144463"/>
                  <a:ext cx="2839326" cy="2144131"/>
                </a:xfrm>
                <a:prstGeom prst="cube">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3" name="Cube 12"/>
                <p:cNvSpPr/>
                <p:nvPr/>
              </p:nvSpPr>
              <p:spPr>
                <a:xfrm>
                  <a:off x="3212759" y="849903"/>
                  <a:ext cx="2839326" cy="2144131"/>
                </a:xfrm>
                <a:prstGeom prst="cube">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ube 13"/>
                <p:cNvSpPr/>
                <p:nvPr/>
              </p:nvSpPr>
              <p:spPr>
                <a:xfrm>
                  <a:off x="5562875" y="849902"/>
                  <a:ext cx="2839326" cy="2144131"/>
                </a:xfrm>
                <a:prstGeom prst="cube">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ight Arrow 15"/>
              <p:cNvSpPr/>
              <p:nvPr/>
            </p:nvSpPr>
            <p:spPr>
              <a:xfrm>
                <a:off x="3212760" y="4787346"/>
                <a:ext cx="4918870" cy="1069848"/>
              </a:xfrm>
              <a:prstGeom prst="rightArrow">
                <a:avLst>
                  <a:gd name="adj1" fmla="val 50419"/>
                  <a:gd name="adj2" fmla="val 4659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Context</a:t>
                </a:r>
                <a:endParaRPr lang="en-US" sz="2400" b="1" dirty="0"/>
              </a:p>
            </p:txBody>
          </p:sp>
          <p:sp>
            <p:nvSpPr>
              <p:cNvPr id="17" name="Right Arrow 16"/>
              <p:cNvSpPr/>
              <p:nvPr/>
            </p:nvSpPr>
            <p:spPr>
              <a:xfrm rot="16200000">
                <a:off x="832815" y="2403763"/>
                <a:ext cx="3603646" cy="1066245"/>
              </a:xfrm>
              <a:prstGeom prst="rightArrow">
                <a:avLst>
                  <a:gd name="adj1" fmla="val 50419"/>
                  <a:gd name="adj2" fmla="val 4659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Evidence</a:t>
                </a:r>
                <a:endParaRPr lang="en-US" sz="2400" b="1" dirty="0"/>
              </a:p>
            </p:txBody>
          </p:sp>
          <p:sp>
            <p:nvSpPr>
              <p:cNvPr id="18" name="Right Arrow 17"/>
              <p:cNvSpPr/>
              <p:nvPr/>
            </p:nvSpPr>
            <p:spPr>
              <a:xfrm rot="18908230">
                <a:off x="7739860" y="3521743"/>
                <a:ext cx="2610279" cy="1069848"/>
              </a:xfrm>
              <a:prstGeom prst="rightArrow">
                <a:avLst>
                  <a:gd name="adj1" fmla="val 50419"/>
                  <a:gd name="adj2" fmla="val 4659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Facilitation</a:t>
                </a:r>
                <a:endParaRPr lang="en-US" sz="2400" b="1" dirty="0"/>
              </a:p>
            </p:txBody>
          </p:sp>
        </p:grpSp>
        <p:sp>
          <p:nvSpPr>
            <p:cNvPr id="19" name="TextBox 18"/>
            <p:cNvSpPr txBox="1"/>
            <p:nvPr/>
          </p:nvSpPr>
          <p:spPr>
            <a:xfrm>
              <a:off x="6591686" y="173690"/>
              <a:ext cx="2115625" cy="523220"/>
            </a:xfrm>
            <a:prstGeom prst="rect">
              <a:avLst/>
            </a:prstGeom>
            <a:noFill/>
          </p:spPr>
          <p:txBody>
            <a:bodyPr wrap="square" rtlCol="0">
              <a:spAutoFit/>
            </a:bodyPr>
            <a:lstStyle/>
            <a:p>
              <a:pPr algn="ctr"/>
              <a:r>
                <a:rPr lang="en-US" sz="2800" b="1" dirty="0" smtClean="0">
                  <a:solidFill>
                    <a:schemeClr val="bg1"/>
                  </a:solidFill>
                  <a:latin typeface="Century Gothic" panose="020B0502020202020204" pitchFamily="34" charset="0"/>
                </a:rPr>
                <a:t>Success</a:t>
              </a:r>
              <a:endParaRPr lang="en-US" sz="2800" b="1" dirty="0">
                <a:solidFill>
                  <a:schemeClr val="bg1"/>
                </a:solidFill>
                <a:latin typeface="Century Gothic" panose="020B0502020202020204" pitchFamily="34" charset="0"/>
              </a:endParaRPr>
            </a:p>
          </p:txBody>
        </p:sp>
        <p:sp>
          <p:nvSpPr>
            <p:cNvPr id="20" name="TextBox 19"/>
            <p:cNvSpPr txBox="1"/>
            <p:nvPr/>
          </p:nvSpPr>
          <p:spPr>
            <a:xfrm>
              <a:off x="3399294" y="3595002"/>
              <a:ext cx="1770643" cy="523220"/>
            </a:xfrm>
            <a:prstGeom prst="rect">
              <a:avLst/>
            </a:prstGeom>
            <a:noFill/>
          </p:spPr>
          <p:txBody>
            <a:bodyPr wrap="square" rtlCol="0">
              <a:spAutoFit/>
            </a:bodyPr>
            <a:lstStyle/>
            <a:p>
              <a:pPr algn="ctr"/>
              <a:r>
                <a:rPr lang="en-US" sz="2800" b="1" dirty="0" smtClean="0">
                  <a:solidFill>
                    <a:schemeClr val="bg1"/>
                  </a:solidFill>
                  <a:latin typeface="Century Gothic" panose="020B0502020202020204" pitchFamily="34" charset="0"/>
                </a:rPr>
                <a:t>Failure</a:t>
              </a:r>
              <a:endParaRPr lang="en-US" sz="2400" b="1" dirty="0">
                <a:solidFill>
                  <a:schemeClr val="bg1"/>
                </a:solidFill>
                <a:latin typeface="Century Gothic" panose="020B0502020202020204" pitchFamily="34" charset="0"/>
              </a:endParaRPr>
            </a:p>
          </p:txBody>
        </p:sp>
      </p:grpSp>
      <p:sp>
        <p:nvSpPr>
          <p:cNvPr id="24" name="TextBox 23"/>
          <p:cNvSpPr txBox="1"/>
          <p:nvPr/>
        </p:nvSpPr>
        <p:spPr>
          <a:xfrm>
            <a:off x="336884" y="497305"/>
            <a:ext cx="3449053" cy="5509200"/>
          </a:xfrm>
          <a:prstGeom prst="rect">
            <a:avLst/>
          </a:prstGeom>
          <a:noFill/>
        </p:spPr>
        <p:txBody>
          <a:bodyPr wrap="square" rtlCol="0">
            <a:spAutoFit/>
          </a:bodyPr>
          <a:lstStyle/>
          <a:p>
            <a:r>
              <a:rPr lang="en-US" sz="4000" b="1" dirty="0" smtClean="0">
                <a:latin typeface="Century Gothic" panose="020B0502020202020204" pitchFamily="34" charset="0"/>
              </a:rPr>
              <a:t>PARIHS</a:t>
            </a:r>
          </a:p>
          <a:p>
            <a:pPr marL="285750" indent="-285750">
              <a:buFont typeface="Arial" panose="020B0604020202020204" pitchFamily="34" charset="0"/>
              <a:buChar char="•"/>
            </a:pPr>
            <a:r>
              <a:rPr lang="en-US" sz="2400" b="1" dirty="0" smtClean="0">
                <a:latin typeface="Century Gothic" panose="020B0502020202020204" pitchFamily="34" charset="0"/>
              </a:rPr>
              <a:t>3 constructs: </a:t>
            </a:r>
            <a:r>
              <a:rPr lang="en-US" sz="2400" b="1" dirty="0" smtClean="0">
                <a:solidFill>
                  <a:schemeClr val="accent3"/>
                </a:solidFill>
                <a:latin typeface="Century Gothic" panose="020B0502020202020204" pitchFamily="34" charset="0"/>
              </a:rPr>
              <a:t>evidence, context, facilitation</a:t>
            </a:r>
          </a:p>
          <a:p>
            <a:pPr marL="285750" indent="-285750">
              <a:buFont typeface="Arial" panose="020B0604020202020204" pitchFamily="34" charset="0"/>
              <a:buChar char="•"/>
            </a:pPr>
            <a:endParaRPr lang="en-US" sz="2400" b="1" dirty="0" smtClean="0">
              <a:latin typeface="Century Gothic" panose="020B0502020202020204" pitchFamily="34" charset="0"/>
            </a:endParaRPr>
          </a:p>
          <a:p>
            <a:pPr marL="285750" indent="-285750">
              <a:buFont typeface="Arial" panose="020B0604020202020204" pitchFamily="34" charset="0"/>
              <a:buChar char="•"/>
            </a:pPr>
            <a:r>
              <a:rPr lang="en-US" sz="2400" b="1" dirty="0" smtClean="0">
                <a:solidFill>
                  <a:srgbClr val="00B050"/>
                </a:solidFill>
                <a:latin typeface="Century Gothic" panose="020B0502020202020204" pitchFamily="34" charset="0"/>
              </a:rPr>
              <a:t>Implementation success </a:t>
            </a:r>
            <a:r>
              <a:rPr lang="en-US" sz="2400" b="1" dirty="0" smtClean="0">
                <a:latin typeface="Century Gothic" panose="020B0502020202020204" pitchFamily="34" charset="0"/>
              </a:rPr>
              <a:t>predicted by high degrees of each construct</a:t>
            </a:r>
          </a:p>
          <a:p>
            <a:pPr marL="285750" indent="-285750">
              <a:buFont typeface="Arial" panose="020B0604020202020204" pitchFamily="34" charset="0"/>
              <a:buChar char="•"/>
            </a:pPr>
            <a:endParaRPr lang="en-US" sz="2400" b="1" dirty="0" smtClean="0">
              <a:latin typeface="Century Gothic" panose="020B0502020202020204" pitchFamily="34" charset="0"/>
            </a:endParaRPr>
          </a:p>
          <a:p>
            <a:pPr marL="285750" indent="-285750">
              <a:buFont typeface="Arial" panose="020B0604020202020204" pitchFamily="34" charset="0"/>
              <a:buChar char="•"/>
            </a:pPr>
            <a:r>
              <a:rPr lang="en-US" sz="2400" b="1" dirty="0" smtClean="0">
                <a:solidFill>
                  <a:srgbClr val="C00000"/>
                </a:solidFill>
                <a:latin typeface="Century Gothic" panose="020B0502020202020204" pitchFamily="34" charset="0"/>
              </a:rPr>
              <a:t>Implementation failure</a:t>
            </a:r>
            <a:r>
              <a:rPr lang="en-US" sz="2400" b="1" dirty="0" smtClean="0">
                <a:latin typeface="Century Gothic" panose="020B0502020202020204" pitchFamily="34" charset="0"/>
              </a:rPr>
              <a:t> predicted by low degrees of 1 or more constructs</a:t>
            </a:r>
            <a:endParaRPr lang="en-US" sz="2400" b="1" dirty="0">
              <a:latin typeface="Century Gothic" panose="020B0502020202020204" pitchFamily="34" charset="0"/>
            </a:endParaRPr>
          </a:p>
        </p:txBody>
      </p:sp>
    </p:spTree>
    <p:extLst>
      <p:ext uri="{BB962C8B-B14F-4D97-AF65-F5344CB8AC3E}">
        <p14:creationId xmlns:p14="http://schemas.microsoft.com/office/powerpoint/2010/main" val="1439697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Formative evaluation: Assess program during development to make early improvements</a:t>
            </a:r>
          </a:p>
          <a:p>
            <a:r>
              <a:rPr lang="en-US" sz="3200" dirty="0" smtClean="0"/>
              <a:t>Qualitative methods: </a:t>
            </a:r>
          </a:p>
          <a:p>
            <a:pPr lvl="1"/>
            <a:r>
              <a:rPr lang="en-US" sz="2800" dirty="0" smtClean="0"/>
              <a:t>7 focus groups, 6 interviews</a:t>
            </a:r>
          </a:p>
          <a:p>
            <a:pPr lvl="1"/>
            <a:r>
              <a:rPr lang="en-US" sz="2800" dirty="0" smtClean="0"/>
              <a:t>N=50: 19 MDs, 26 RNs, 3 ASSERT, 2 Pharmacists </a:t>
            </a:r>
          </a:p>
          <a:p>
            <a:r>
              <a:rPr lang="en-US" sz="3200" dirty="0" smtClean="0"/>
              <a:t>Qualitative analysis: </a:t>
            </a:r>
          </a:p>
          <a:p>
            <a:pPr lvl="1"/>
            <a:r>
              <a:rPr lang="en-US" sz="2800" dirty="0" smtClean="0"/>
              <a:t>Grounded theory, constant comparative methods to identify facilitators &amp; barriers</a:t>
            </a:r>
          </a:p>
          <a:p>
            <a:r>
              <a:rPr lang="en-US" sz="3200" dirty="0" smtClean="0"/>
              <a:t>Link back to PARIHS model</a:t>
            </a:r>
            <a:endParaRPr lang="en-US" sz="3200" dirty="0"/>
          </a:p>
        </p:txBody>
      </p:sp>
      <p:sp>
        <p:nvSpPr>
          <p:cNvPr id="3" name="Title 2"/>
          <p:cNvSpPr>
            <a:spLocks noGrp="1"/>
          </p:cNvSpPr>
          <p:nvPr>
            <p:ph type="title"/>
          </p:nvPr>
        </p:nvSpPr>
        <p:spPr/>
        <p:txBody>
          <a:bodyPr/>
          <a:lstStyle/>
          <a:p>
            <a:r>
              <a:rPr lang="en-US" dirty="0" smtClean="0"/>
              <a:t>Study Methods</a:t>
            </a:r>
            <a:endParaRPr lang="en-US" dirty="0"/>
          </a:p>
        </p:txBody>
      </p:sp>
    </p:spTree>
    <p:extLst>
      <p:ext uri="{BB962C8B-B14F-4D97-AF65-F5344CB8AC3E}">
        <p14:creationId xmlns:p14="http://schemas.microsoft.com/office/powerpoint/2010/main" val="841524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919" y="1315452"/>
            <a:ext cx="11649725" cy="5256797"/>
          </a:xfrm>
        </p:spPr>
        <p:txBody>
          <a:bodyPr/>
          <a:lstStyle/>
          <a:p>
            <a:r>
              <a:rPr lang="en-US" sz="3200" dirty="0" smtClean="0"/>
              <a:t>Real-world driven with philosophical, clinician &amp; leadership support for the evidence</a:t>
            </a:r>
          </a:p>
          <a:p>
            <a:pPr marL="0" indent="0" algn="ctr">
              <a:buNone/>
            </a:pPr>
            <a:r>
              <a:rPr lang="en-US" sz="2600" i="1" dirty="0">
                <a:solidFill>
                  <a:schemeClr val="tx1"/>
                </a:solidFill>
              </a:rPr>
              <a:t>“Why would you be against Narcan?  I can’t even think of a rational argument….It’s like it’s something like condoms or…That’s like being against water…” </a:t>
            </a:r>
          </a:p>
          <a:p>
            <a:endParaRPr lang="en-US" dirty="0" smtClean="0"/>
          </a:p>
          <a:p>
            <a:r>
              <a:rPr lang="en-US" sz="3200" dirty="0" smtClean="0"/>
              <a:t>Basic education &amp; training efforts conducted </a:t>
            </a:r>
          </a:p>
          <a:p>
            <a:r>
              <a:rPr lang="en-US" sz="3200" dirty="0" smtClean="0"/>
              <a:t>Current ASSERT program, 24-hr availability of ED social workers &amp; pharmacists </a:t>
            </a:r>
          </a:p>
          <a:p>
            <a:r>
              <a:rPr lang="en-US" sz="3200" dirty="0" smtClean="0"/>
              <a:t>Can leave ED with Narcan kit in hand</a:t>
            </a:r>
            <a:endParaRPr lang="en-US" sz="3200" dirty="0"/>
          </a:p>
        </p:txBody>
      </p:sp>
      <p:sp>
        <p:nvSpPr>
          <p:cNvPr id="3" name="Title 2"/>
          <p:cNvSpPr>
            <a:spLocks noGrp="1"/>
          </p:cNvSpPr>
          <p:nvPr>
            <p:ph type="title"/>
          </p:nvPr>
        </p:nvSpPr>
        <p:spPr/>
        <p:txBody>
          <a:bodyPr/>
          <a:lstStyle/>
          <a:p>
            <a:r>
              <a:rPr lang="en-US" dirty="0" smtClean="0"/>
              <a:t>Facilitators</a:t>
            </a:r>
            <a:endParaRPr lang="en-US" dirty="0"/>
          </a:p>
        </p:txBody>
      </p:sp>
    </p:spTree>
    <p:extLst>
      <p:ext uri="{BB962C8B-B14F-4D97-AF65-F5344CB8AC3E}">
        <p14:creationId xmlns:p14="http://schemas.microsoft.com/office/powerpoint/2010/main" val="4248310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919" y="1315452"/>
            <a:ext cx="11649725" cy="5542548"/>
          </a:xfrm>
        </p:spPr>
        <p:txBody>
          <a:bodyPr>
            <a:normAutofit fontScale="92500" lnSpcReduction="20000"/>
          </a:bodyPr>
          <a:lstStyle/>
          <a:p>
            <a:r>
              <a:rPr lang="en-US" sz="3000" dirty="0" smtClean="0"/>
              <a:t>No input from those tasked with implementation</a:t>
            </a:r>
          </a:p>
          <a:p>
            <a:pPr marL="0" indent="0" algn="ctr">
              <a:buNone/>
            </a:pPr>
            <a:r>
              <a:rPr lang="en-US" i="1" dirty="0" smtClean="0"/>
              <a:t>“the people who design the policy actually don’t work nightshifts”</a:t>
            </a:r>
          </a:p>
          <a:p>
            <a:r>
              <a:rPr lang="en-US" sz="3000" dirty="0" smtClean="0"/>
              <a:t>Important potential targets no included</a:t>
            </a:r>
          </a:p>
          <a:p>
            <a:pPr lvl="1"/>
            <a:r>
              <a:rPr lang="en-US" sz="2800" dirty="0" smtClean="0"/>
              <a:t>Parents of younger patients may be highly receptive, no pediatric ED involvement </a:t>
            </a:r>
          </a:p>
          <a:p>
            <a:r>
              <a:rPr lang="en-US" sz="3000" dirty="0" smtClean="0"/>
              <a:t>No clear criteria &amp; lack of consensus of target population</a:t>
            </a:r>
          </a:p>
          <a:p>
            <a:pPr marL="0" indent="0" algn="ctr">
              <a:buNone/>
            </a:pPr>
            <a:r>
              <a:rPr lang="en-US" i="1" dirty="0" smtClean="0">
                <a:solidFill>
                  <a:schemeClr val="tx1"/>
                </a:solidFill>
              </a:rPr>
              <a:t>“I </a:t>
            </a:r>
            <a:r>
              <a:rPr lang="en-US" i="1" dirty="0">
                <a:solidFill>
                  <a:schemeClr val="tx1"/>
                </a:solidFill>
              </a:rPr>
              <a:t>mean, so we’re guessing who needs it, who should get it and it’s just bad guessing because everybody should be offered” </a:t>
            </a:r>
            <a:endParaRPr lang="en-US" i="1" dirty="0" smtClean="0">
              <a:solidFill>
                <a:schemeClr val="tx1"/>
              </a:solidFill>
            </a:endParaRPr>
          </a:p>
          <a:p>
            <a:pPr marL="0" indent="0" algn="ctr">
              <a:buNone/>
            </a:pPr>
            <a:endParaRPr lang="en-US" i="1" dirty="0" smtClean="0">
              <a:solidFill>
                <a:schemeClr val="tx1"/>
              </a:solidFill>
            </a:endParaRPr>
          </a:p>
          <a:p>
            <a:pPr marL="0" indent="0" algn="ctr">
              <a:buNone/>
            </a:pPr>
            <a:r>
              <a:rPr lang="en-US" i="1" dirty="0" smtClean="0">
                <a:solidFill>
                  <a:schemeClr val="tx1"/>
                </a:solidFill>
              </a:rPr>
              <a:t>“</a:t>
            </a:r>
            <a:r>
              <a:rPr lang="en-US" i="1" dirty="0">
                <a:solidFill>
                  <a:schemeClr val="tx1"/>
                </a:solidFill>
              </a:rPr>
              <a:t>So I think you try to focus on the most evident patients who have immediate risk….”  “….in a world of limited resources, you have to decide where you’re going to devote your time and effort” </a:t>
            </a:r>
          </a:p>
          <a:p>
            <a:pPr marL="0" indent="0">
              <a:buNone/>
            </a:pPr>
            <a:endParaRPr lang="en-US" dirty="0" smtClean="0"/>
          </a:p>
          <a:p>
            <a:r>
              <a:rPr lang="en-US" sz="3500" dirty="0" smtClean="0"/>
              <a:t>Need to clearly determine public health role of ED</a:t>
            </a:r>
            <a:endParaRPr lang="en-US" sz="3500" dirty="0"/>
          </a:p>
        </p:txBody>
      </p:sp>
      <p:sp>
        <p:nvSpPr>
          <p:cNvPr id="3" name="Title 2"/>
          <p:cNvSpPr>
            <a:spLocks noGrp="1"/>
          </p:cNvSpPr>
          <p:nvPr>
            <p:ph type="title"/>
          </p:nvPr>
        </p:nvSpPr>
        <p:spPr/>
        <p:txBody>
          <a:bodyPr/>
          <a:lstStyle/>
          <a:p>
            <a:r>
              <a:rPr lang="en-US" dirty="0" smtClean="0"/>
              <a:t>Protocol &amp; Policy Barriers</a:t>
            </a:r>
            <a:endParaRPr lang="en-US" dirty="0"/>
          </a:p>
        </p:txBody>
      </p:sp>
    </p:spTree>
    <p:extLst>
      <p:ext uri="{BB962C8B-B14F-4D97-AF65-F5344CB8AC3E}">
        <p14:creationId xmlns:p14="http://schemas.microsoft.com/office/powerpoint/2010/main" val="2733355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919" y="1315452"/>
            <a:ext cx="11649725" cy="5275847"/>
          </a:xfrm>
        </p:spPr>
        <p:txBody>
          <a:bodyPr>
            <a:normAutofit/>
          </a:bodyPr>
          <a:lstStyle/>
          <a:p>
            <a:r>
              <a:rPr lang="en-US" dirty="0" smtClean="0"/>
              <a:t>Standing verbal order inconsistent with current practice</a:t>
            </a:r>
          </a:p>
          <a:p>
            <a:pPr marL="0" indent="0" algn="ctr">
              <a:buNone/>
            </a:pPr>
            <a:r>
              <a:rPr lang="en-US" sz="2600" i="1" dirty="0">
                <a:solidFill>
                  <a:schemeClr val="tx1"/>
                </a:solidFill>
              </a:rPr>
              <a:t>“we’re only allowed to take verbal orders in life-and death emergencies” </a:t>
            </a:r>
            <a:endParaRPr lang="en-US" sz="2600" dirty="0" smtClean="0">
              <a:solidFill>
                <a:schemeClr val="tx1"/>
              </a:solidFill>
            </a:endParaRPr>
          </a:p>
          <a:p>
            <a:r>
              <a:rPr lang="en-US" dirty="0" smtClean="0"/>
              <a:t>Paper documentation needed to dispense; no EMR-based option</a:t>
            </a:r>
          </a:p>
          <a:p>
            <a:pPr marL="0" indent="0" algn="ctr">
              <a:buNone/>
            </a:pPr>
            <a:r>
              <a:rPr lang="en-US" sz="2600" i="1" dirty="0">
                <a:solidFill>
                  <a:schemeClr val="tx1"/>
                </a:solidFill>
              </a:rPr>
              <a:t>“(the verbal order is) a misnomer because a piece of paper for documentation is needed and the  pharmacy cannot actually  dispense without documentation</a:t>
            </a:r>
            <a:r>
              <a:rPr lang="en-US" sz="2600" i="1" dirty="0" smtClean="0">
                <a:solidFill>
                  <a:schemeClr val="tx1"/>
                </a:solidFill>
              </a:rPr>
              <a:t>”</a:t>
            </a:r>
            <a:endParaRPr lang="en-US" sz="2600" dirty="0" smtClean="0">
              <a:solidFill>
                <a:schemeClr val="tx1"/>
              </a:solidFill>
            </a:endParaRPr>
          </a:p>
          <a:p>
            <a:r>
              <a:rPr lang="en-US" dirty="0" smtClean="0"/>
              <a:t>Staff unfamiliar with process</a:t>
            </a:r>
          </a:p>
          <a:p>
            <a:r>
              <a:rPr lang="en-US" dirty="0" smtClean="0"/>
              <a:t>No consensus regarding timing or kit distribution</a:t>
            </a:r>
          </a:p>
          <a:p>
            <a:r>
              <a:rPr lang="en-US" dirty="0" smtClean="0"/>
              <a:t>Difficult to track referrals, paper orders, kit dispensing </a:t>
            </a:r>
            <a:endParaRPr lang="en-US" dirty="0"/>
          </a:p>
        </p:txBody>
      </p:sp>
      <p:sp>
        <p:nvSpPr>
          <p:cNvPr id="3" name="Title 2"/>
          <p:cNvSpPr>
            <a:spLocks noGrp="1"/>
          </p:cNvSpPr>
          <p:nvPr>
            <p:ph type="title"/>
          </p:nvPr>
        </p:nvSpPr>
        <p:spPr/>
        <p:txBody>
          <a:bodyPr/>
          <a:lstStyle/>
          <a:p>
            <a:r>
              <a:rPr lang="en-US" dirty="0" smtClean="0"/>
              <a:t>Workflow &amp; Logistical Barriers</a:t>
            </a:r>
            <a:endParaRPr lang="en-US" dirty="0"/>
          </a:p>
        </p:txBody>
      </p:sp>
    </p:spTree>
    <p:extLst>
      <p:ext uri="{BB962C8B-B14F-4D97-AF65-F5344CB8AC3E}">
        <p14:creationId xmlns:p14="http://schemas.microsoft.com/office/powerpoint/2010/main" val="3140872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919" y="1315452"/>
            <a:ext cx="11649725" cy="5294897"/>
          </a:xfrm>
        </p:spPr>
        <p:txBody>
          <a:bodyPr>
            <a:normAutofit fontScale="92500" lnSpcReduction="10000"/>
          </a:bodyPr>
          <a:lstStyle/>
          <a:p>
            <a:r>
              <a:rPr lang="en-US" dirty="0" smtClean="0"/>
              <a:t>Challenging population, impulsive &amp; anxious to leave ED once OD reversed</a:t>
            </a:r>
          </a:p>
          <a:p>
            <a:pPr marL="0" indent="0" algn="ctr">
              <a:buNone/>
            </a:pPr>
            <a:r>
              <a:rPr lang="en-US" i="1" dirty="0" smtClean="0"/>
              <a:t>“patients did not want their high to have been reversed by Narcan and so are not interested in getting some ‘to go’ ”</a:t>
            </a:r>
          </a:p>
          <a:p>
            <a:r>
              <a:rPr lang="en-US" dirty="0" smtClean="0"/>
              <a:t>Frequently unaccompanied in ED</a:t>
            </a:r>
          </a:p>
          <a:p>
            <a:r>
              <a:rPr lang="en-US" dirty="0" smtClean="0"/>
              <a:t>Unlikely to fill prescription due to inconvenience, stigma, potential co-payment</a:t>
            </a:r>
          </a:p>
          <a:p>
            <a:r>
              <a:rPr lang="en-US" dirty="0" smtClean="0"/>
              <a:t>There may be biases about “worthiness” of patients to receive Narcan kit </a:t>
            </a:r>
          </a:p>
          <a:p>
            <a:pPr marL="0" indent="0" algn="ctr">
              <a:buNone/>
            </a:pPr>
            <a:r>
              <a:rPr lang="en-US" i="1" dirty="0">
                <a:solidFill>
                  <a:schemeClr val="tx1"/>
                </a:solidFill>
              </a:rPr>
              <a:t>“…the staff are human …there’s the deserving and the underserving ill and (the feeling) this is self- inflicted and not a disease. I don’t think people in healthcare are immune to that. We have our own biases. We grew up in a culture where some behaviors are acceptable and not.” </a:t>
            </a:r>
          </a:p>
        </p:txBody>
      </p:sp>
      <p:sp>
        <p:nvSpPr>
          <p:cNvPr id="3" name="Title 2"/>
          <p:cNvSpPr>
            <a:spLocks noGrp="1"/>
          </p:cNvSpPr>
          <p:nvPr>
            <p:ph type="title"/>
          </p:nvPr>
        </p:nvSpPr>
        <p:spPr/>
        <p:txBody>
          <a:bodyPr/>
          <a:lstStyle/>
          <a:p>
            <a:r>
              <a:rPr lang="en-US" dirty="0" smtClean="0"/>
              <a:t>Patient-Related Barriers</a:t>
            </a:r>
            <a:endParaRPr lang="en-US" dirty="0"/>
          </a:p>
        </p:txBody>
      </p:sp>
    </p:spTree>
    <p:extLst>
      <p:ext uri="{BB962C8B-B14F-4D97-AF65-F5344CB8AC3E}">
        <p14:creationId xmlns:p14="http://schemas.microsoft.com/office/powerpoint/2010/main" val="4057993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Clinical staff feel too busy </a:t>
            </a:r>
          </a:p>
          <a:p>
            <a:r>
              <a:rPr lang="en-US" sz="3200" dirty="0" smtClean="0"/>
              <a:t>Not in anyone’s specific job description – idea that if </a:t>
            </a:r>
            <a:r>
              <a:rPr lang="en-US" sz="3200" i="1" dirty="0" smtClean="0"/>
              <a:t>everyone</a:t>
            </a:r>
            <a:r>
              <a:rPr lang="en-US" sz="3200" dirty="0" smtClean="0"/>
              <a:t> is responsible, </a:t>
            </a:r>
            <a:r>
              <a:rPr lang="en-US" sz="3200" i="1" dirty="0" smtClean="0"/>
              <a:t>no one </a:t>
            </a:r>
            <a:r>
              <a:rPr lang="en-US" sz="3200" dirty="0" smtClean="0"/>
              <a:t>is responsible</a:t>
            </a:r>
          </a:p>
          <a:p>
            <a:r>
              <a:rPr lang="en-US" sz="3200" dirty="0" smtClean="0"/>
              <a:t>Everyone think it is someone else’s role</a:t>
            </a:r>
          </a:p>
          <a:p>
            <a:pPr marL="402336" lvl="1" indent="0" algn="ctr">
              <a:buNone/>
            </a:pPr>
            <a:r>
              <a:rPr lang="en-US" sz="2600" i="1" dirty="0">
                <a:solidFill>
                  <a:schemeClr val="tx1"/>
                </a:solidFill>
              </a:rPr>
              <a:t>“…it makes sense to me in that the nurses are the end point of discharge…it’s part of their role and responsibility, I think, to make sure the patients have a discharge plan….” </a:t>
            </a:r>
          </a:p>
          <a:p>
            <a:pPr marL="402336" lvl="1" indent="0" algn="ctr">
              <a:buNone/>
            </a:pPr>
            <a:endParaRPr lang="en-US" sz="2600" i="1" dirty="0">
              <a:solidFill>
                <a:schemeClr val="tx1"/>
              </a:solidFill>
            </a:endParaRPr>
          </a:p>
          <a:p>
            <a:pPr marL="402336" lvl="1" indent="0" algn="ctr">
              <a:buNone/>
            </a:pPr>
            <a:r>
              <a:rPr lang="en-US" sz="2600" i="1" dirty="0">
                <a:solidFill>
                  <a:schemeClr val="tx1"/>
                </a:solidFill>
              </a:rPr>
              <a:t>“No other medication is the nurses’ responsibility to give without an order from a physician.”</a:t>
            </a:r>
          </a:p>
          <a:p>
            <a:pPr marL="0" indent="0">
              <a:buNone/>
            </a:pPr>
            <a:endParaRPr lang="en-US" dirty="0"/>
          </a:p>
        </p:txBody>
      </p:sp>
      <p:sp>
        <p:nvSpPr>
          <p:cNvPr id="3" name="Title 2"/>
          <p:cNvSpPr>
            <a:spLocks noGrp="1"/>
          </p:cNvSpPr>
          <p:nvPr>
            <p:ph type="title"/>
          </p:nvPr>
        </p:nvSpPr>
        <p:spPr/>
        <p:txBody>
          <a:bodyPr/>
          <a:lstStyle/>
          <a:p>
            <a:r>
              <a:rPr lang="en-US" dirty="0" smtClean="0"/>
              <a:t>Staff Role/Responsibility Barriers</a:t>
            </a:r>
            <a:endParaRPr lang="en-US" dirty="0"/>
          </a:p>
        </p:txBody>
      </p:sp>
    </p:spTree>
    <p:extLst>
      <p:ext uri="{BB962C8B-B14F-4D97-AF65-F5344CB8AC3E}">
        <p14:creationId xmlns:p14="http://schemas.microsoft.com/office/powerpoint/2010/main" val="2496090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Staff need training in policy &amp; use of kit; training needs to be structured, consistent, ongoing</a:t>
            </a:r>
          </a:p>
          <a:p>
            <a:r>
              <a:rPr lang="en-US" sz="3200" dirty="0" smtClean="0"/>
              <a:t>Patients/families need training on Narcan &amp; use of kit </a:t>
            </a:r>
          </a:p>
          <a:p>
            <a:r>
              <a:rPr lang="en-US" sz="3200" dirty="0" smtClean="0"/>
              <a:t>Need to determine how to incorporate patient/family training into ED workflow</a:t>
            </a:r>
          </a:p>
          <a:p>
            <a:pPr marL="0" indent="0" algn="ctr">
              <a:buNone/>
            </a:pPr>
            <a:r>
              <a:rPr lang="en-US" sz="2600" i="1" dirty="0" smtClean="0"/>
              <a:t>“one of the biggest time commitments, educating the patient…”</a:t>
            </a:r>
          </a:p>
        </p:txBody>
      </p:sp>
      <p:sp>
        <p:nvSpPr>
          <p:cNvPr id="3" name="Title 2"/>
          <p:cNvSpPr>
            <a:spLocks noGrp="1"/>
          </p:cNvSpPr>
          <p:nvPr>
            <p:ph type="title"/>
          </p:nvPr>
        </p:nvSpPr>
        <p:spPr/>
        <p:txBody>
          <a:bodyPr/>
          <a:lstStyle/>
          <a:p>
            <a:r>
              <a:rPr lang="en-US" dirty="0" smtClean="0"/>
              <a:t>Education &amp; Training Barriers</a:t>
            </a:r>
            <a:endParaRPr lang="en-US" dirty="0"/>
          </a:p>
        </p:txBody>
      </p:sp>
    </p:spTree>
    <p:extLst>
      <p:ext uri="{BB962C8B-B14F-4D97-AF65-F5344CB8AC3E}">
        <p14:creationId xmlns:p14="http://schemas.microsoft.com/office/powerpoint/2010/main" val="2222905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Overview: Implementation &amp; Improvement Sciences</a:t>
            </a:r>
            <a:endParaRPr lang="en-US" b="1" dirty="0"/>
          </a:p>
        </p:txBody>
      </p:sp>
      <p:sp>
        <p:nvSpPr>
          <p:cNvPr id="8" name="Rounded Rectangle 7"/>
          <p:cNvSpPr/>
          <p:nvPr/>
        </p:nvSpPr>
        <p:spPr>
          <a:xfrm>
            <a:off x="271864" y="1476375"/>
            <a:ext cx="3071812" cy="1857375"/>
          </a:xfrm>
          <a:prstGeom prst="roundRect">
            <a:avLst/>
          </a:prstGeom>
          <a:solidFill>
            <a:srgbClr val="CEC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Implementation Science</a:t>
            </a:r>
          </a:p>
          <a:p>
            <a:pPr lvl="1"/>
            <a:r>
              <a:rPr lang="en-US" i="1" dirty="0">
                <a:solidFill>
                  <a:schemeClr val="tx1"/>
                </a:solidFill>
              </a:rPr>
              <a:t>Focuses on optimal strategies to promote evidence uptake </a:t>
            </a:r>
            <a:r>
              <a:rPr lang="en-US" i="1" dirty="0" smtClean="0">
                <a:solidFill>
                  <a:schemeClr val="tx1"/>
                </a:solidFill>
              </a:rPr>
              <a:t>in real-world </a:t>
            </a:r>
            <a:r>
              <a:rPr lang="en-US" i="1" dirty="0">
                <a:solidFill>
                  <a:schemeClr val="tx1"/>
                </a:solidFill>
              </a:rPr>
              <a:t>settings </a:t>
            </a:r>
          </a:p>
        </p:txBody>
      </p:sp>
      <p:sp>
        <p:nvSpPr>
          <p:cNvPr id="9" name="Rounded Rectangle 8"/>
          <p:cNvSpPr/>
          <p:nvPr/>
        </p:nvSpPr>
        <p:spPr>
          <a:xfrm>
            <a:off x="271864" y="3774281"/>
            <a:ext cx="3071812" cy="1857375"/>
          </a:xfrm>
          <a:prstGeom prst="roundRect">
            <a:avLst/>
          </a:prstGeom>
          <a:solidFill>
            <a:srgbClr val="CEC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Improvement Science</a:t>
            </a:r>
          </a:p>
          <a:p>
            <a:pPr lvl="1"/>
            <a:r>
              <a:rPr lang="en-US" i="1" dirty="0">
                <a:solidFill>
                  <a:schemeClr val="tx1"/>
                </a:solidFill>
              </a:rPr>
              <a:t>Focuses on </a:t>
            </a:r>
            <a:r>
              <a:rPr lang="en-US" i="1" dirty="0" smtClean="0">
                <a:solidFill>
                  <a:schemeClr val="tx1"/>
                </a:solidFill>
              </a:rPr>
              <a:t>rigorously measuring outcomes associated with efforts to improve care delivery</a:t>
            </a:r>
            <a:endParaRPr lang="en-US" i="1" dirty="0">
              <a:solidFill>
                <a:schemeClr val="tx1"/>
              </a:solidFill>
            </a:endParaRPr>
          </a:p>
        </p:txBody>
      </p:sp>
      <p:sp>
        <p:nvSpPr>
          <p:cNvPr id="10" name="Rounded Rectangle 9"/>
          <p:cNvSpPr/>
          <p:nvPr/>
        </p:nvSpPr>
        <p:spPr>
          <a:xfrm>
            <a:off x="4561289" y="3774280"/>
            <a:ext cx="3071812" cy="1857375"/>
          </a:xfrm>
          <a:prstGeom prst="roundRect">
            <a:avLst/>
          </a:prstGeom>
          <a:solidFill>
            <a:srgbClr val="CEC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Addresses</a:t>
            </a:r>
          </a:p>
          <a:p>
            <a:pPr algn="ctr"/>
            <a:r>
              <a:rPr lang="en-US" dirty="0" smtClean="0">
                <a:solidFill>
                  <a:schemeClr val="tx1"/>
                </a:solidFill>
              </a:rPr>
              <a:t>Did the new endeavor measurably improve desired outcomes?</a:t>
            </a:r>
            <a:endParaRPr lang="en-US" dirty="0">
              <a:solidFill>
                <a:schemeClr val="tx1"/>
              </a:solidFill>
            </a:endParaRPr>
          </a:p>
        </p:txBody>
      </p:sp>
      <p:sp>
        <p:nvSpPr>
          <p:cNvPr id="11" name="Rounded Rectangle 10"/>
          <p:cNvSpPr/>
          <p:nvPr/>
        </p:nvSpPr>
        <p:spPr>
          <a:xfrm>
            <a:off x="4561289" y="1476372"/>
            <a:ext cx="3071812" cy="1857375"/>
          </a:xfrm>
          <a:prstGeom prst="roundRect">
            <a:avLst/>
          </a:prstGeom>
          <a:solidFill>
            <a:srgbClr val="CEC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Addresses</a:t>
            </a:r>
          </a:p>
          <a:p>
            <a:pPr algn="ctr"/>
            <a:r>
              <a:rPr lang="en-US" dirty="0" smtClean="0">
                <a:solidFill>
                  <a:schemeClr val="tx1"/>
                </a:solidFill>
              </a:rPr>
              <a:t>Did stakeholders perform the desired endeavor? </a:t>
            </a:r>
          </a:p>
          <a:p>
            <a:pPr algn="ctr"/>
            <a:r>
              <a:rPr lang="en-US" dirty="0" smtClean="0">
                <a:solidFill>
                  <a:schemeClr val="tx1"/>
                </a:solidFill>
              </a:rPr>
              <a:t>Why or why not?</a:t>
            </a:r>
          </a:p>
          <a:p>
            <a:pPr algn="ctr"/>
            <a:r>
              <a:rPr lang="en-US" dirty="0">
                <a:solidFill>
                  <a:schemeClr val="tx1"/>
                </a:solidFill>
              </a:rPr>
              <a:t>H</a:t>
            </a:r>
            <a:r>
              <a:rPr lang="en-US" dirty="0" smtClean="0">
                <a:solidFill>
                  <a:schemeClr val="tx1"/>
                </a:solidFill>
              </a:rPr>
              <a:t>ow well?</a:t>
            </a:r>
          </a:p>
        </p:txBody>
      </p:sp>
      <p:sp>
        <p:nvSpPr>
          <p:cNvPr id="13" name="Right Arrow 12"/>
          <p:cNvSpPr/>
          <p:nvPr/>
        </p:nvSpPr>
        <p:spPr>
          <a:xfrm>
            <a:off x="3604820" y="2076446"/>
            <a:ext cx="695325" cy="657225"/>
          </a:xfrm>
          <a:prstGeom prst="rightArrow">
            <a:avLst/>
          </a:prstGeom>
          <a:solidFill>
            <a:srgbClr val="CEC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3594501" y="4374354"/>
            <a:ext cx="695325" cy="657225"/>
          </a:xfrm>
          <a:prstGeom prst="rightArrow">
            <a:avLst/>
          </a:prstGeom>
          <a:solidFill>
            <a:srgbClr val="CEC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7894245" y="2076445"/>
            <a:ext cx="695325" cy="657225"/>
          </a:xfrm>
          <a:prstGeom prst="rightArrow">
            <a:avLst/>
          </a:prstGeom>
          <a:solidFill>
            <a:srgbClr val="CEC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6" name="Right Arrow 15"/>
          <p:cNvSpPr/>
          <p:nvPr/>
        </p:nvSpPr>
        <p:spPr>
          <a:xfrm>
            <a:off x="7883926" y="4374354"/>
            <a:ext cx="695325" cy="657225"/>
          </a:xfrm>
          <a:prstGeom prst="rightArrow">
            <a:avLst/>
          </a:prstGeom>
          <a:solidFill>
            <a:srgbClr val="CEC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nvGrpSpPr>
          <p:cNvPr id="2" name="Group 1"/>
          <p:cNvGrpSpPr/>
          <p:nvPr/>
        </p:nvGrpSpPr>
        <p:grpSpPr>
          <a:xfrm>
            <a:off x="8850714" y="1476372"/>
            <a:ext cx="3071812" cy="4155283"/>
            <a:chOff x="8850714" y="1476372"/>
            <a:chExt cx="3071812" cy="4155283"/>
          </a:xfrm>
        </p:grpSpPr>
        <p:sp>
          <p:nvSpPr>
            <p:cNvPr id="12" name="Rounded Rectangle 11"/>
            <p:cNvSpPr/>
            <p:nvPr/>
          </p:nvSpPr>
          <p:spPr>
            <a:xfrm>
              <a:off x="8850714" y="1476372"/>
              <a:ext cx="3071812" cy="4155283"/>
            </a:xfrm>
            <a:prstGeom prst="roundRect">
              <a:avLst/>
            </a:prstGeom>
            <a:solidFill>
              <a:srgbClr val="CEC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dirty="0">
                <a:solidFill>
                  <a:schemeClr val="tx1"/>
                </a:solidFill>
              </a:endParaRPr>
            </a:p>
          </p:txBody>
        </p:sp>
        <p:sp>
          <p:nvSpPr>
            <p:cNvPr id="20" name="TextBox 19"/>
            <p:cNvSpPr txBox="1"/>
            <p:nvPr/>
          </p:nvSpPr>
          <p:spPr>
            <a:xfrm>
              <a:off x="8850714" y="1677445"/>
              <a:ext cx="3071812" cy="3416320"/>
            </a:xfrm>
            <a:prstGeom prst="rect">
              <a:avLst/>
            </a:prstGeom>
            <a:noFill/>
          </p:spPr>
          <p:txBody>
            <a:bodyPr wrap="square" rtlCol="0">
              <a:spAutoFit/>
            </a:bodyPr>
            <a:lstStyle/>
            <a:p>
              <a:pPr algn="ctr"/>
              <a:r>
                <a:rPr lang="en-US" b="1" dirty="0"/>
                <a:t>Aims</a:t>
              </a:r>
            </a:p>
            <a:p>
              <a:pPr algn="ctr"/>
              <a:endParaRPr lang="en-US" b="1" dirty="0"/>
            </a:p>
            <a:p>
              <a:pPr marL="119063" lvl="1" algn="ctr"/>
              <a:r>
                <a:rPr lang="en-US" dirty="0"/>
                <a:t>Translate research intro practice</a:t>
              </a:r>
            </a:p>
            <a:p>
              <a:pPr marL="119063" lvl="1" algn="ctr"/>
              <a:endParaRPr lang="en-US" dirty="0" smtClean="0"/>
            </a:p>
            <a:p>
              <a:pPr marL="119063" lvl="1" algn="ctr"/>
              <a:endParaRPr lang="en-US" dirty="0"/>
            </a:p>
            <a:p>
              <a:pPr marL="119063" lvl="1" algn="ctr"/>
              <a:r>
                <a:rPr lang="en-US" dirty="0"/>
                <a:t>Systematically implement evidence-based practices </a:t>
              </a:r>
            </a:p>
            <a:p>
              <a:pPr marL="119063" lvl="1" algn="ctr"/>
              <a:endParaRPr lang="en-US" dirty="0" smtClean="0"/>
            </a:p>
            <a:p>
              <a:pPr marL="119063" lvl="1" algn="ctr"/>
              <a:endParaRPr lang="en-US" dirty="0"/>
            </a:p>
            <a:p>
              <a:pPr marL="119063" lvl="1" algn="ctr"/>
              <a:r>
                <a:rPr lang="en-US" dirty="0"/>
                <a:t>Improve the quality of healthcare </a:t>
              </a:r>
            </a:p>
          </p:txBody>
        </p:sp>
      </p:grpSp>
    </p:spTree>
    <p:extLst>
      <p:ext uri="{BB962C8B-B14F-4D97-AF65-F5344CB8AC3E}">
        <p14:creationId xmlns:p14="http://schemas.microsoft.com/office/powerpoint/2010/main" val="768618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P spid="15" grpId="0" animBg="1"/>
      <p:bldP spid="1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Arrow Connector 21"/>
          <p:cNvCxnSpPr>
            <a:stCxn id="11" idx="2"/>
            <a:endCxn id="13" idx="0"/>
          </p:cNvCxnSpPr>
          <p:nvPr/>
        </p:nvCxnSpPr>
        <p:spPr>
          <a:xfrm flipH="1">
            <a:off x="6077782" y="2776316"/>
            <a:ext cx="4011" cy="682171"/>
          </a:xfrm>
          <a:prstGeom prst="straightConnector1">
            <a:avLst/>
          </a:prstGeom>
          <a:ln w="1270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4" idx="1"/>
          </p:cNvCxnSpPr>
          <p:nvPr/>
        </p:nvCxnSpPr>
        <p:spPr>
          <a:xfrm>
            <a:off x="3288632" y="4058250"/>
            <a:ext cx="1107821" cy="1056967"/>
          </a:xfrm>
          <a:prstGeom prst="straightConnector1">
            <a:avLst/>
          </a:prstGeom>
          <a:ln w="1270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14" idx="3"/>
          </p:cNvCxnSpPr>
          <p:nvPr/>
        </p:nvCxnSpPr>
        <p:spPr>
          <a:xfrm flipH="1">
            <a:off x="7759110" y="4058250"/>
            <a:ext cx="1192385" cy="1056967"/>
          </a:xfrm>
          <a:prstGeom prst="straightConnector1">
            <a:avLst/>
          </a:prstGeom>
          <a:ln w="1270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Study Results Linked to PARIHS</a:t>
            </a:r>
            <a:endParaRPr lang="en-US" dirty="0"/>
          </a:p>
        </p:txBody>
      </p:sp>
      <p:sp>
        <p:nvSpPr>
          <p:cNvPr id="8" name="Rounded Rectangle 7"/>
          <p:cNvSpPr/>
          <p:nvPr/>
        </p:nvSpPr>
        <p:spPr>
          <a:xfrm>
            <a:off x="252920" y="3458487"/>
            <a:ext cx="3192379" cy="32004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2400" dirty="0">
              <a:latin typeface="Century Gothic" panose="020B0502020202020204" pitchFamily="34" charset="0"/>
            </a:endParaRPr>
          </a:p>
        </p:txBody>
      </p:sp>
      <p:sp>
        <p:nvSpPr>
          <p:cNvPr id="10" name="Rounded Rectangle 9"/>
          <p:cNvSpPr/>
          <p:nvPr/>
        </p:nvSpPr>
        <p:spPr>
          <a:xfrm>
            <a:off x="8710265" y="3458487"/>
            <a:ext cx="3192379" cy="32004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2800" dirty="0" smtClean="0"/>
          </a:p>
        </p:txBody>
      </p:sp>
      <p:sp>
        <p:nvSpPr>
          <p:cNvPr id="11" name="Rounded Rectangle 10"/>
          <p:cNvSpPr/>
          <p:nvPr/>
        </p:nvSpPr>
        <p:spPr>
          <a:xfrm>
            <a:off x="3445298" y="1220231"/>
            <a:ext cx="5264967" cy="1556085"/>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2400" dirty="0">
              <a:latin typeface="Century Gothic" panose="020B0502020202020204" pitchFamily="34" charset="0"/>
            </a:endParaRPr>
          </a:p>
        </p:txBody>
      </p:sp>
      <p:sp>
        <p:nvSpPr>
          <p:cNvPr id="12" name="TextBox 11"/>
          <p:cNvSpPr txBox="1"/>
          <p:nvPr/>
        </p:nvSpPr>
        <p:spPr>
          <a:xfrm>
            <a:off x="8710265" y="3604279"/>
            <a:ext cx="3192379" cy="2677656"/>
          </a:xfrm>
          <a:prstGeom prst="rect">
            <a:avLst/>
          </a:prstGeom>
          <a:noFill/>
        </p:spPr>
        <p:txBody>
          <a:bodyPr wrap="square" rtlCol="0">
            <a:spAutoFit/>
          </a:bodyPr>
          <a:lstStyle/>
          <a:p>
            <a:pPr algn="ctr"/>
            <a:r>
              <a:rPr lang="en-US" sz="2400" b="1" dirty="0" smtClean="0">
                <a:solidFill>
                  <a:schemeClr val="bg1"/>
                </a:solidFill>
                <a:latin typeface="Century Gothic" panose="020B0502020202020204" pitchFamily="34" charset="0"/>
              </a:rPr>
              <a:t>Context: </a:t>
            </a:r>
          </a:p>
          <a:p>
            <a:pPr algn="ctr"/>
            <a:endParaRPr lang="en-US" sz="2400" b="1" dirty="0" smtClean="0">
              <a:solidFill>
                <a:schemeClr val="bg1"/>
              </a:solidFill>
              <a:latin typeface="Century Gothic" panose="020B0502020202020204" pitchFamily="34" charset="0"/>
            </a:endParaRPr>
          </a:p>
          <a:p>
            <a:pPr lvl="0" algn="ctr"/>
            <a:r>
              <a:rPr lang="en-US" sz="2400" dirty="0" smtClean="0">
                <a:solidFill>
                  <a:schemeClr val="bg1"/>
                </a:solidFill>
                <a:latin typeface="Century Gothic" panose="020B0502020202020204" pitchFamily="34" charset="0"/>
              </a:rPr>
              <a:t>Leadership </a:t>
            </a:r>
            <a:r>
              <a:rPr lang="en-US" sz="2400" dirty="0">
                <a:solidFill>
                  <a:schemeClr val="bg1"/>
                </a:solidFill>
                <a:latin typeface="Century Gothic" panose="020B0502020202020204" pitchFamily="34" charset="0"/>
              </a:rPr>
              <a:t>support, multiple resources, lack of consensus regarding ED PH role</a:t>
            </a:r>
          </a:p>
        </p:txBody>
      </p:sp>
      <p:sp>
        <p:nvSpPr>
          <p:cNvPr id="13" name="Oval 12"/>
          <p:cNvSpPr/>
          <p:nvPr/>
        </p:nvSpPr>
        <p:spPr>
          <a:xfrm>
            <a:off x="4477582" y="3458487"/>
            <a:ext cx="3200400" cy="3200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2800" b="1" dirty="0">
              <a:latin typeface="Century Gothic" panose="020B0502020202020204" pitchFamily="34" charset="0"/>
            </a:endParaRPr>
          </a:p>
        </p:txBody>
      </p:sp>
      <p:sp>
        <p:nvSpPr>
          <p:cNvPr id="14" name="TextBox 13"/>
          <p:cNvSpPr txBox="1"/>
          <p:nvPr/>
        </p:nvSpPr>
        <p:spPr>
          <a:xfrm>
            <a:off x="4396453" y="4822829"/>
            <a:ext cx="3362657" cy="584775"/>
          </a:xfrm>
          <a:prstGeom prst="rect">
            <a:avLst/>
          </a:prstGeom>
          <a:noFill/>
        </p:spPr>
        <p:txBody>
          <a:bodyPr wrap="square" rtlCol="0">
            <a:spAutoFit/>
          </a:bodyPr>
          <a:lstStyle/>
          <a:p>
            <a:pPr algn="ctr"/>
            <a:r>
              <a:rPr lang="en-US" sz="3200" b="1" dirty="0" smtClean="0">
                <a:solidFill>
                  <a:schemeClr val="bg1"/>
                </a:solidFill>
                <a:latin typeface="Century Gothic" panose="020B0502020202020204" pitchFamily="34" charset="0"/>
              </a:rPr>
              <a:t>Implementation</a:t>
            </a:r>
            <a:endParaRPr lang="en-US" sz="2400" b="1" dirty="0">
              <a:solidFill>
                <a:schemeClr val="bg1"/>
              </a:solidFill>
              <a:latin typeface="Century Gothic" panose="020B0502020202020204" pitchFamily="34" charset="0"/>
            </a:endParaRPr>
          </a:p>
        </p:txBody>
      </p:sp>
      <p:sp>
        <p:nvSpPr>
          <p:cNvPr id="3" name="TextBox 2"/>
          <p:cNvSpPr txBox="1"/>
          <p:nvPr/>
        </p:nvSpPr>
        <p:spPr>
          <a:xfrm>
            <a:off x="252920" y="3604279"/>
            <a:ext cx="3192378" cy="3046988"/>
          </a:xfrm>
          <a:prstGeom prst="rect">
            <a:avLst/>
          </a:prstGeom>
          <a:noFill/>
        </p:spPr>
        <p:txBody>
          <a:bodyPr wrap="square" rtlCol="0">
            <a:spAutoFit/>
          </a:bodyPr>
          <a:lstStyle/>
          <a:p>
            <a:pPr algn="ctr"/>
            <a:r>
              <a:rPr lang="en-US" sz="2400" b="1" dirty="0" smtClean="0">
                <a:solidFill>
                  <a:schemeClr val="bg1"/>
                </a:solidFill>
                <a:latin typeface="Century Gothic" panose="020B0502020202020204" pitchFamily="34" charset="0"/>
              </a:rPr>
              <a:t>Facilitation: </a:t>
            </a:r>
          </a:p>
          <a:p>
            <a:pPr algn="ctr"/>
            <a:endParaRPr lang="en-US" sz="2400" b="1" dirty="0" smtClean="0">
              <a:solidFill>
                <a:schemeClr val="bg1"/>
              </a:solidFill>
              <a:latin typeface="Century Gothic" panose="020B0502020202020204" pitchFamily="34" charset="0"/>
            </a:endParaRPr>
          </a:p>
          <a:p>
            <a:pPr algn="ctr"/>
            <a:r>
              <a:rPr lang="en-US" sz="2400" dirty="0">
                <a:solidFill>
                  <a:schemeClr val="bg1"/>
                </a:solidFill>
                <a:latin typeface="Century Gothic" panose="020B0502020202020204" pitchFamily="34" charset="0"/>
              </a:rPr>
              <a:t>S</a:t>
            </a:r>
            <a:r>
              <a:rPr lang="en-US" sz="2400" dirty="0" smtClean="0">
                <a:solidFill>
                  <a:schemeClr val="bg1"/>
                </a:solidFill>
                <a:latin typeface="Century Gothic" panose="020B0502020202020204" pitchFamily="34" charset="0"/>
              </a:rPr>
              <a:t>tyle </a:t>
            </a:r>
            <a:r>
              <a:rPr lang="en-US" sz="2400" dirty="0">
                <a:solidFill>
                  <a:schemeClr val="bg1"/>
                </a:solidFill>
                <a:latin typeface="Century Gothic" panose="020B0502020202020204" pitchFamily="34" charset="0"/>
              </a:rPr>
              <a:t>included episodic &amp; didactic training, no creation of partnerships in development or training  </a:t>
            </a:r>
          </a:p>
        </p:txBody>
      </p:sp>
      <p:sp>
        <p:nvSpPr>
          <p:cNvPr id="4" name="TextBox 3"/>
          <p:cNvSpPr txBox="1"/>
          <p:nvPr/>
        </p:nvSpPr>
        <p:spPr>
          <a:xfrm>
            <a:off x="3445298" y="1199036"/>
            <a:ext cx="5264967" cy="1569660"/>
          </a:xfrm>
          <a:prstGeom prst="rect">
            <a:avLst/>
          </a:prstGeom>
          <a:noFill/>
        </p:spPr>
        <p:txBody>
          <a:bodyPr wrap="square" rtlCol="0">
            <a:spAutoFit/>
          </a:bodyPr>
          <a:lstStyle/>
          <a:p>
            <a:pPr algn="ctr"/>
            <a:r>
              <a:rPr lang="en-US" sz="2400" b="1" dirty="0" smtClean="0">
                <a:solidFill>
                  <a:schemeClr val="bg1"/>
                </a:solidFill>
                <a:latin typeface="Century Gothic" panose="020B0502020202020204" pitchFamily="34" charset="0"/>
              </a:rPr>
              <a:t>Evidence: </a:t>
            </a:r>
          </a:p>
          <a:p>
            <a:pPr algn="ctr"/>
            <a:r>
              <a:rPr lang="en-US" sz="2400" dirty="0" smtClean="0">
                <a:solidFill>
                  <a:schemeClr val="bg1"/>
                </a:solidFill>
                <a:latin typeface="Century Gothic" panose="020B0502020202020204" pitchFamily="34" charset="0"/>
              </a:rPr>
              <a:t>Belief </a:t>
            </a:r>
            <a:r>
              <a:rPr lang="en-US" sz="2400" dirty="0">
                <a:solidFill>
                  <a:schemeClr val="bg1"/>
                </a:solidFill>
                <a:latin typeface="Century Gothic" panose="020B0502020202020204" pitchFamily="34" charset="0"/>
              </a:rPr>
              <a:t>in effectiveness, little clinical experience, patients not </a:t>
            </a:r>
            <a:r>
              <a:rPr lang="en-US" sz="2400" dirty="0" smtClean="0">
                <a:solidFill>
                  <a:schemeClr val="bg1"/>
                </a:solidFill>
                <a:latin typeface="Century Gothic" panose="020B0502020202020204" pitchFamily="34" charset="0"/>
              </a:rPr>
              <a:t>receptive</a:t>
            </a:r>
            <a:endParaRPr lang="en-US" sz="2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620481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4049469"/>
            <a:ext cx="7575163" cy="1335087"/>
          </a:xfrm>
        </p:spPr>
        <p:txBody>
          <a:bodyPr/>
          <a:lstStyle/>
          <a:p>
            <a:r>
              <a:rPr lang="en-US" dirty="0" smtClean="0">
                <a:latin typeface="Century Gothic" panose="020B0502020202020204" pitchFamily="34" charset="0"/>
              </a:rPr>
              <a:t/>
            </a:r>
            <a:br>
              <a:rPr lang="en-US" dirty="0" smtClean="0">
                <a:latin typeface="Century Gothic" panose="020B0502020202020204" pitchFamily="34" charset="0"/>
              </a:rPr>
            </a:br>
            <a:r>
              <a:rPr lang="en-US" dirty="0" smtClean="0">
                <a:latin typeface="Century Gothic" panose="020B0502020202020204" pitchFamily="34" charset="0"/>
              </a:rPr>
              <a:t>Model: Reach Effectiveness Adoption Implementation Maintenance (RE-AIM)</a:t>
            </a:r>
            <a:endParaRPr lang="en-US" dirty="0">
              <a:latin typeface="Century Gothic" panose="020B0502020202020204" pitchFamily="34" charset="0"/>
            </a:endParaRPr>
          </a:p>
        </p:txBody>
      </p:sp>
      <p:sp>
        <p:nvSpPr>
          <p:cNvPr id="3" name="Text Placeholder 2"/>
          <p:cNvSpPr>
            <a:spLocks noGrp="1"/>
          </p:cNvSpPr>
          <p:nvPr>
            <p:ph type="body" idx="1"/>
          </p:nvPr>
        </p:nvSpPr>
        <p:spPr/>
        <p:txBody>
          <a:bodyPr>
            <a:noAutofit/>
          </a:bodyPr>
          <a:lstStyle/>
          <a:p>
            <a:r>
              <a:rPr lang="en-US" sz="3200" b="1" dirty="0" smtClean="0"/>
              <a:t>Practical Application: </a:t>
            </a:r>
            <a:r>
              <a:rPr lang="en-US" sz="3200" dirty="0"/>
              <a:t>Using Community Health Workers for HIV to Improve Linkage &amp; Retention in HIV Care</a:t>
            </a:r>
          </a:p>
        </p:txBody>
      </p:sp>
    </p:spTree>
    <p:extLst>
      <p:ext uri="{BB962C8B-B14F-4D97-AF65-F5344CB8AC3E}">
        <p14:creationId xmlns:p14="http://schemas.microsoft.com/office/powerpoint/2010/main" val="2718567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smtClean="0"/>
              <a:t>Increase utilization of community health workers (CHWs) to improve access, retention &amp; outcomes among people living with HIV (PLWH)</a:t>
            </a:r>
          </a:p>
          <a:p>
            <a:endParaRPr lang="en-US" sz="3200" dirty="0" smtClean="0"/>
          </a:p>
          <a:p>
            <a:r>
              <a:rPr lang="en-US" sz="3200" dirty="0" smtClean="0"/>
              <a:t>Strengthen HIV healthcare workforce &amp; build capacity of Ryan White HIV/AIDS Program recipients to integrate CHWs into care team</a:t>
            </a:r>
          </a:p>
          <a:p>
            <a:endParaRPr lang="en-US" sz="3200" dirty="0" smtClean="0"/>
          </a:p>
          <a:p>
            <a:r>
              <a:rPr lang="en-US" sz="3200" dirty="0" smtClean="0"/>
              <a:t>Evaluate implementation &amp; effectiveness of different CHW models</a:t>
            </a:r>
            <a:endParaRPr lang="en-US" sz="3200" dirty="0"/>
          </a:p>
        </p:txBody>
      </p:sp>
      <p:sp>
        <p:nvSpPr>
          <p:cNvPr id="3" name="Title 2"/>
          <p:cNvSpPr>
            <a:spLocks noGrp="1"/>
          </p:cNvSpPr>
          <p:nvPr>
            <p:ph type="title"/>
          </p:nvPr>
        </p:nvSpPr>
        <p:spPr/>
        <p:txBody>
          <a:bodyPr/>
          <a:lstStyle/>
          <a:p>
            <a:r>
              <a:rPr lang="en-US" dirty="0" smtClean="0"/>
              <a:t>Project Goals</a:t>
            </a:r>
            <a:endParaRPr lang="en-US" dirty="0"/>
          </a:p>
        </p:txBody>
      </p:sp>
    </p:spTree>
    <p:extLst>
      <p:ext uri="{BB962C8B-B14F-4D97-AF65-F5344CB8AC3E}">
        <p14:creationId xmlns:p14="http://schemas.microsoft.com/office/powerpoint/2010/main" val="1421091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10 Ryan White Care Act funded sites across US to be funded to</a:t>
            </a:r>
          </a:p>
          <a:p>
            <a:pPr lvl="1"/>
            <a:r>
              <a:rPr lang="en-US" sz="3000" dirty="0" smtClean="0"/>
              <a:t>Implement program with limited funding &amp; limited staffing</a:t>
            </a:r>
          </a:p>
          <a:p>
            <a:pPr lvl="1"/>
            <a:r>
              <a:rPr lang="en-US" sz="3000" dirty="0" smtClean="0"/>
              <a:t>Receive training</a:t>
            </a:r>
          </a:p>
          <a:p>
            <a:pPr lvl="1"/>
            <a:r>
              <a:rPr lang="en-US" sz="3000" dirty="0" smtClean="0"/>
              <a:t>Participate in evaluation </a:t>
            </a:r>
          </a:p>
          <a:p>
            <a:pPr marL="0" indent="0">
              <a:buNone/>
            </a:pPr>
            <a:endParaRPr lang="en-US" sz="3400" dirty="0" smtClean="0"/>
          </a:p>
          <a:p>
            <a:pPr marL="960120" lvl="2" indent="0">
              <a:buNone/>
            </a:pPr>
            <a:endParaRPr lang="en-US" sz="2800" dirty="0"/>
          </a:p>
        </p:txBody>
      </p:sp>
      <p:sp>
        <p:nvSpPr>
          <p:cNvPr id="3" name="Title 2"/>
          <p:cNvSpPr>
            <a:spLocks noGrp="1"/>
          </p:cNvSpPr>
          <p:nvPr>
            <p:ph type="title"/>
          </p:nvPr>
        </p:nvSpPr>
        <p:spPr/>
        <p:txBody>
          <a:bodyPr/>
          <a:lstStyle/>
          <a:p>
            <a:r>
              <a:rPr lang="en-US" dirty="0" smtClean="0"/>
              <a:t>Project Structure &amp; Activities </a:t>
            </a:r>
            <a:endParaRPr lang="en-US" dirty="0"/>
          </a:p>
        </p:txBody>
      </p:sp>
    </p:spTree>
    <p:extLst>
      <p:ext uri="{BB962C8B-B14F-4D97-AF65-F5344CB8AC3E}">
        <p14:creationId xmlns:p14="http://schemas.microsoft.com/office/powerpoint/2010/main" val="4195106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3-year </a:t>
            </a:r>
            <a:r>
              <a:rPr lang="en-US" sz="3200" dirty="0"/>
              <a:t>project timeline</a:t>
            </a:r>
          </a:p>
          <a:p>
            <a:pPr lvl="1"/>
            <a:r>
              <a:rPr lang="en-US" sz="3000" b="1" dirty="0"/>
              <a:t>12 months: </a:t>
            </a:r>
            <a:r>
              <a:rPr lang="en-US" sz="3000" dirty="0"/>
              <a:t>BU team planning including program, curriculum, training development, evaluation design </a:t>
            </a:r>
          </a:p>
          <a:p>
            <a:pPr lvl="1"/>
            <a:r>
              <a:rPr lang="en-US" sz="3000" b="1" dirty="0"/>
              <a:t>18 months: </a:t>
            </a:r>
            <a:r>
              <a:rPr lang="en-US" sz="3000" dirty="0"/>
              <a:t>Program implementation &amp; evaluation, ongoing training, collect &amp; provide </a:t>
            </a:r>
            <a:r>
              <a:rPr lang="en-US" sz="3000" dirty="0" smtClean="0"/>
              <a:t>data</a:t>
            </a:r>
            <a:endParaRPr lang="en-US" sz="3000" dirty="0"/>
          </a:p>
          <a:p>
            <a:pPr lvl="1"/>
            <a:r>
              <a:rPr lang="en-US" sz="3000" b="1" dirty="0"/>
              <a:t>6 months: </a:t>
            </a:r>
            <a:r>
              <a:rPr lang="en-US" sz="3000" dirty="0"/>
              <a:t>Complete evaluation</a:t>
            </a:r>
          </a:p>
          <a:p>
            <a:r>
              <a:rPr lang="en-US" sz="3200" dirty="0"/>
              <a:t>Evaluation</a:t>
            </a:r>
          </a:p>
          <a:p>
            <a:pPr lvl="1"/>
            <a:r>
              <a:rPr lang="en-US" sz="3000" dirty="0"/>
              <a:t>No additional funding for surveys or data provision</a:t>
            </a:r>
          </a:p>
          <a:p>
            <a:pPr lvl="1"/>
            <a:r>
              <a:rPr lang="en-US" sz="3000" dirty="0"/>
              <a:t>No funding for control/comparison sites </a:t>
            </a:r>
          </a:p>
          <a:p>
            <a:pPr marL="0" indent="0">
              <a:buNone/>
            </a:pPr>
            <a:endParaRPr lang="en-US" sz="3400" dirty="0" smtClean="0"/>
          </a:p>
          <a:p>
            <a:pPr marL="960120" lvl="2" indent="0">
              <a:buNone/>
            </a:pPr>
            <a:endParaRPr lang="en-US" sz="2800" dirty="0"/>
          </a:p>
        </p:txBody>
      </p:sp>
      <p:sp>
        <p:nvSpPr>
          <p:cNvPr id="3" name="Title 2"/>
          <p:cNvSpPr>
            <a:spLocks noGrp="1"/>
          </p:cNvSpPr>
          <p:nvPr>
            <p:ph type="title"/>
          </p:nvPr>
        </p:nvSpPr>
        <p:spPr/>
        <p:txBody>
          <a:bodyPr/>
          <a:lstStyle/>
          <a:p>
            <a:r>
              <a:rPr lang="en-US" dirty="0" smtClean="0"/>
              <a:t>Project Structure &amp; Activities </a:t>
            </a:r>
            <a:endParaRPr lang="en-US" dirty="0"/>
          </a:p>
        </p:txBody>
      </p:sp>
    </p:spTree>
    <p:extLst>
      <p:ext uri="{BB962C8B-B14F-4D97-AF65-F5344CB8AC3E}">
        <p14:creationId xmlns:p14="http://schemas.microsoft.com/office/powerpoint/2010/main" val="2419133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Study Goals</a:t>
            </a:r>
            <a:endParaRPr lang="en-US" dirty="0"/>
          </a:p>
        </p:txBody>
      </p:sp>
      <p:grpSp>
        <p:nvGrpSpPr>
          <p:cNvPr id="13" name="Group 12"/>
          <p:cNvGrpSpPr/>
          <p:nvPr/>
        </p:nvGrpSpPr>
        <p:grpSpPr>
          <a:xfrm>
            <a:off x="251982" y="1497974"/>
            <a:ext cx="5463954" cy="4932363"/>
            <a:chOff x="251982" y="1859924"/>
            <a:chExt cx="5463954" cy="4932363"/>
          </a:xfrm>
        </p:grpSpPr>
        <p:sp>
          <p:nvSpPr>
            <p:cNvPr id="9" name="Rectangle 8"/>
            <p:cNvSpPr/>
            <p:nvPr/>
          </p:nvSpPr>
          <p:spPr>
            <a:xfrm>
              <a:off x="252919" y="3335674"/>
              <a:ext cx="5463017" cy="3456613"/>
            </a:xfrm>
            <a:prstGeom prst="rect">
              <a:avLst/>
            </a:prstGeom>
            <a:solidFill>
              <a:srgbClr val="CEC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52918" y="3945859"/>
              <a:ext cx="5462081" cy="2677656"/>
            </a:xfrm>
            <a:prstGeom prst="rect">
              <a:avLst/>
            </a:prstGeom>
            <a:noFill/>
          </p:spPr>
          <p:txBody>
            <a:bodyPr wrap="square" rtlCol="0">
              <a:spAutoFit/>
            </a:bodyPr>
            <a:lstStyle/>
            <a:p>
              <a:r>
                <a:rPr lang="en-US" sz="2800" dirty="0">
                  <a:latin typeface="Century Gothic" panose="020B0502020202020204" pitchFamily="34" charset="0"/>
                </a:rPr>
                <a:t>Assessed via: </a:t>
              </a:r>
            </a:p>
            <a:p>
              <a:pPr marL="457200" indent="-457200">
                <a:buFont typeface="Arial" panose="020B0604020202020204" pitchFamily="34" charset="0"/>
                <a:buChar char="•"/>
              </a:pPr>
              <a:r>
                <a:rPr lang="en-US" sz="2800" dirty="0">
                  <a:latin typeface="Century Gothic" panose="020B0502020202020204" pitchFamily="34" charset="0"/>
                </a:rPr>
                <a:t>Client, CHW, site experience with </a:t>
              </a:r>
              <a:r>
                <a:rPr lang="en-US" sz="2800" dirty="0" smtClean="0">
                  <a:latin typeface="Century Gothic" panose="020B0502020202020204" pitchFamily="34" charset="0"/>
                </a:rPr>
                <a:t>intervention</a:t>
              </a:r>
            </a:p>
            <a:p>
              <a:pPr marL="457200" indent="-457200">
                <a:buFont typeface="Arial" panose="020B0604020202020204" pitchFamily="34" charset="0"/>
                <a:buChar char="•"/>
              </a:pPr>
              <a:r>
                <a:rPr lang="en-US" sz="2800" dirty="0" smtClean="0">
                  <a:latin typeface="Century Gothic" panose="020B0502020202020204" pitchFamily="34" charset="0"/>
                </a:rPr>
                <a:t>Integration </a:t>
              </a:r>
              <a:r>
                <a:rPr lang="en-US" sz="2800" dirty="0">
                  <a:latin typeface="Century Gothic" panose="020B0502020202020204" pitchFamily="34" charset="0"/>
                </a:rPr>
                <a:t>of CHW program into </a:t>
              </a:r>
              <a:r>
                <a:rPr lang="en-US" sz="2800" dirty="0" smtClean="0">
                  <a:latin typeface="Century Gothic" panose="020B0502020202020204" pitchFamily="34" charset="0"/>
                </a:rPr>
                <a:t>setting</a:t>
              </a:r>
              <a:endParaRPr lang="en-US" sz="2800" dirty="0">
                <a:latin typeface="Century Gothic" panose="020B0502020202020204" pitchFamily="34" charset="0"/>
              </a:endParaRPr>
            </a:p>
          </p:txBody>
        </p:sp>
        <p:sp>
          <p:nvSpPr>
            <p:cNvPr id="6" name="Rectangle 5"/>
            <p:cNvSpPr/>
            <p:nvPr/>
          </p:nvSpPr>
          <p:spPr>
            <a:xfrm>
              <a:off x="252919" y="1859924"/>
              <a:ext cx="5462080" cy="19057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sz="2800" dirty="0"/>
            </a:p>
          </p:txBody>
        </p:sp>
        <p:sp>
          <p:nvSpPr>
            <p:cNvPr id="8" name="TextBox 7"/>
            <p:cNvSpPr txBox="1"/>
            <p:nvPr/>
          </p:nvSpPr>
          <p:spPr>
            <a:xfrm>
              <a:off x="251982" y="1925201"/>
              <a:ext cx="5463017" cy="1723549"/>
            </a:xfrm>
            <a:prstGeom prst="rect">
              <a:avLst/>
            </a:prstGeom>
            <a:noFill/>
          </p:spPr>
          <p:txBody>
            <a:bodyPr wrap="square" rtlCol="0">
              <a:spAutoFit/>
            </a:bodyPr>
            <a:lstStyle/>
            <a:p>
              <a:pPr algn="ctr"/>
              <a:r>
                <a:rPr lang="en-US" sz="2800" b="1" dirty="0">
                  <a:solidFill>
                    <a:schemeClr val="bg1"/>
                  </a:solidFill>
                  <a:latin typeface="Century Gothic" panose="020B0502020202020204" pitchFamily="34" charset="0"/>
                </a:rPr>
                <a:t>Primary focus: </a:t>
              </a:r>
              <a:r>
                <a:rPr lang="en-US" sz="2600" dirty="0" smtClean="0">
                  <a:solidFill>
                    <a:schemeClr val="bg1"/>
                  </a:solidFill>
                  <a:latin typeface="Century Gothic" panose="020B0502020202020204" pitchFamily="34" charset="0"/>
                </a:rPr>
                <a:t>Experience implementing </a:t>
              </a:r>
              <a:r>
                <a:rPr lang="en-US" sz="2600" dirty="0">
                  <a:solidFill>
                    <a:schemeClr val="bg1"/>
                  </a:solidFill>
                  <a:latin typeface="Century Gothic" panose="020B0502020202020204" pitchFamily="34" charset="0"/>
                </a:rPr>
                <a:t>the program from multiple staff/organizational perspectives </a:t>
              </a:r>
            </a:p>
          </p:txBody>
        </p:sp>
      </p:grpSp>
      <p:grpSp>
        <p:nvGrpSpPr>
          <p:cNvPr id="14" name="Group 13"/>
          <p:cNvGrpSpPr/>
          <p:nvPr/>
        </p:nvGrpSpPr>
        <p:grpSpPr>
          <a:xfrm>
            <a:off x="6438690" y="1497974"/>
            <a:ext cx="5463954" cy="4932363"/>
            <a:chOff x="251982" y="1859924"/>
            <a:chExt cx="5463954" cy="4932363"/>
          </a:xfrm>
        </p:grpSpPr>
        <p:sp>
          <p:nvSpPr>
            <p:cNvPr id="15" name="Rectangle 14"/>
            <p:cNvSpPr/>
            <p:nvPr/>
          </p:nvSpPr>
          <p:spPr>
            <a:xfrm>
              <a:off x="252919" y="3335674"/>
              <a:ext cx="5463017" cy="3456613"/>
            </a:xfrm>
            <a:prstGeom prst="rect">
              <a:avLst/>
            </a:prstGeom>
            <a:solidFill>
              <a:srgbClr val="CEC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52918" y="3945859"/>
              <a:ext cx="5462081" cy="2246769"/>
            </a:xfrm>
            <a:prstGeom prst="rect">
              <a:avLst/>
            </a:prstGeom>
            <a:noFill/>
          </p:spPr>
          <p:txBody>
            <a:bodyPr wrap="square" rtlCol="0">
              <a:spAutoFit/>
            </a:bodyPr>
            <a:lstStyle/>
            <a:p>
              <a:r>
                <a:rPr lang="en-US" sz="2800" dirty="0">
                  <a:latin typeface="Century Gothic" panose="020B0502020202020204" pitchFamily="34" charset="0"/>
                </a:rPr>
                <a:t>Assessed via: </a:t>
              </a:r>
            </a:p>
            <a:p>
              <a:pPr marL="457200" indent="-457200">
                <a:buFont typeface="Arial" panose="020B0604020202020204" pitchFamily="34" charset="0"/>
                <a:buChar char="•"/>
              </a:pPr>
              <a:r>
                <a:rPr lang="en-US" sz="2800" dirty="0">
                  <a:latin typeface="Century Gothic" panose="020B0502020202020204" pitchFamily="34" charset="0"/>
                </a:rPr>
                <a:t>Changes in clinical markers, adherence, appointment, attendance, changes in unmet needs </a:t>
              </a:r>
            </a:p>
          </p:txBody>
        </p:sp>
        <p:sp>
          <p:nvSpPr>
            <p:cNvPr id="17" name="Rectangle 16"/>
            <p:cNvSpPr/>
            <p:nvPr/>
          </p:nvSpPr>
          <p:spPr>
            <a:xfrm>
              <a:off x="252919" y="1859924"/>
              <a:ext cx="5462080" cy="19057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sz="2800" dirty="0"/>
            </a:p>
          </p:txBody>
        </p:sp>
        <p:sp>
          <p:nvSpPr>
            <p:cNvPr id="18" name="TextBox 17"/>
            <p:cNvSpPr txBox="1"/>
            <p:nvPr/>
          </p:nvSpPr>
          <p:spPr>
            <a:xfrm>
              <a:off x="251982" y="2242544"/>
              <a:ext cx="5463017" cy="954107"/>
            </a:xfrm>
            <a:prstGeom prst="rect">
              <a:avLst/>
            </a:prstGeom>
            <a:noFill/>
          </p:spPr>
          <p:txBody>
            <a:bodyPr wrap="square" rtlCol="0">
              <a:spAutoFit/>
            </a:bodyPr>
            <a:lstStyle/>
            <a:p>
              <a:pPr lvl="1" algn="ctr"/>
              <a:r>
                <a:rPr lang="en-US" sz="2800" b="1" dirty="0">
                  <a:solidFill>
                    <a:schemeClr val="bg1"/>
                  </a:solidFill>
                  <a:latin typeface="Century Gothic" panose="020B0502020202020204" pitchFamily="34" charset="0"/>
                </a:rPr>
                <a:t>Secondary focus: </a:t>
              </a:r>
              <a:endParaRPr lang="en-US" sz="2800" b="1" dirty="0" smtClean="0">
                <a:solidFill>
                  <a:schemeClr val="bg1"/>
                </a:solidFill>
                <a:latin typeface="Century Gothic" panose="020B0502020202020204" pitchFamily="34" charset="0"/>
              </a:endParaRPr>
            </a:p>
            <a:p>
              <a:pPr lvl="1" algn="ctr"/>
              <a:r>
                <a:rPr lang="en-US" sz="2600" dirty="0" smtClean="0">
                  <a:solidFill>
                    <a:schemeClr val="bg1"/>
                  </a:solidFill>
                  <a:latin typeface="Century Gothic" panose="020B0502020202020204" pitchFamily="34" charset="0"/>
                </a:rPr>
                <a:t>Does </a:t>
              </a:r>
              <a:r>
                <a:rPr lang="en-US" sz="2600" dirty="0">
                  <a:solidFill>
                    <a:schemeClr val="bg1"/>
                  </a:solidFill>
                  <a:latin typeface="Century Gothic" panose="020B0502020202020204" pitchFamily="34" charset="0"/>
                </a:rPr>
                <a:t>the intervention work?</a:t>
              </a:r>
            </a:p>
          </p:txBody>
        </p:sp>
      </p:grpSp>
    </p:spTree>
    <p:extLst>
      <p:ext uri="{BB962C8B-B14F-4D97-AF65-F5344CB8AC3E}">
        <p14:creationId xmlns:p14="http://schemas.microsoft.com/office/powerpoint/2010/main" val="12851913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144463"/>
            <a:ext cx="11650663" cy="990600"/>
          </a:xfrm>
        </p:spPr>
        <p:txBody>
          <a:bodyPr/>
          <a:lstStyle/>
          <a:p>
            <a:r>
              <a:rPr lang="en-US" dirty="0" smtClean="0"/>
              <a:t>RE-AIM Model Explained</a:t>
            </a:r>
            <a:endParaRPr lang="en-US" dirty="0"/>
          </a:p>
        </p:txBody>
      </p:sp>
      <p:grpSp>
        <p:nvGrpSpPr>
          <p:cNvPr id="33" name="Group 32"/>
          <p:cNvGrpSpPr/>
          <p:nvPr/>
        </p:nvGrpSpPr>
        <p:grpSpPr>
          <a:xfrm>
            <a:off x="4858582" y="144463"/>
            <a:ext cx="6400800" cy="6400800"/>
            <a:chOff x="3048832" y="315913"/>
            <a:chExt cx="6400800" cy="6400800"/>
          </a:xfrm>
        </p:grpSpPr>
        <p:sp>
          <p:nvSpPr>
            <p:cNvPr id="4" name="Oval 3"/>
            <p:cNvSpPr/>
            <p:nvPr/>
          </p:nvSpPr>
          <p:spPr>
            <a:xfrm>
              <a:off x="3048832" y="315913"/>
              <a:ext cx="6400800" cy="6400800"/>
            </a:xfrm>
            <a:prstGeom prst="ellipse">
              <a:avLst/>
            </a:prstGeom>
            <a:ln>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p:cNvSpPr/>
            <p:nvPr/>
          </p:nvSpPr>
          <p:spPr>
            <a:xfrm>
              <a:off x="4191832" y="1458913"/>
              <a:ext cx="4114800" cy="4114800"/>
            </a:xfrm>
            <a:prstGeom prst="ellipse">
              <a:avLst/>
            </a:prstGeom>
            <a:ln>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7" name="Straight Connector 6"/>
            <p:cNvCxnSpPr>
              <a:stCxn id="5" idx="0"/>
            </p:cNvCxnSpPr>
            <p:nvPr/>
          </p:nvCxnSpPr>
          <p:spPr>
            <a:xfrm>
              <a:off x="6249232" y="1458913"/>
              <a:ext cx="0" cy="20574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15" name="Straight Connector 14"/>
            <p:cNvCxnSpPr>
              <a:endCxn id="5" idx="3"/>
            </p:cNvCxnSpPr>
            <p:nvPr/>
          </p:nvCxnSpPr>
          <p:spPr>
            <a:xfrm flipH="1">
              <a:off x="4794431" y="3516313"/>
              <a:ext cx="1454801" cy="1454801"/>
            </a:xfrm>
            <a:prstGeom prst="line">
              <a:avLst/>
            </a:prstGeom>
            <a:ln w="38100"/>
          </p:spPr>
          <p:style>
            <a:lnRef idx="1">
              <a:schemeClr val="accent3"/>
            </a:lnRef>
            <a:fillRef idx="0">
              <a:schemeClr val="accent3"/>
            </a:fillRef>
            <a:effectRef idx="0">
              <a:schemeClr val="accent3"/>
            </a:effectRef>
            <a:fontRef idx="minor">
              <a:schemeClr val="tx1"/>
            </a:fontRef>
          </p:style>
        </p:cxnSp>
        <p:cxnSp>
          <p:nvCxnSpPr>
            <p:cNvPr id="17" name="Straight Connector 16"/>
            <p:cNvCxnSpPr>
              <a:endCxn id="5" idx="5"/>
            </p:cNvCxnSpPr>
            <p:nvPr/>
          </p:nvCxnSpPr>
          <p:spPr>
            <a:xfrm>
              <a:off x="6249232" y="3516313"/>
              <a:ext cx="1454801" cy="1454801"/>
            </a:xfrm>
            <a:prstGeom prst="line">
              <a:avLst/>
            </a:prstGeom>
            <a:ln w="38100"/>
          </p:spPr>
          <p:style>
            <a:lnRef idx="1">
              <a:schemeClr val="accent3"/>
            </a:lnRef>
            <a:fillRef idx="0">
              <a:schemeClr val="accent3"/>
            </a:fillRef>
            <a:effectRef idx="0">
              <a:schemeClr val="accent3"/>
            </a:effectRef>
            <a:fontRef idx="minor">
              <a:schemeClr val="tx1"/>
            </a:fontRef>
          </p:style>
        </p:cxnSp>
        <p:cxnSp>
          <p:nvCxnSpPr>
            <p:cNvPr id="19" name="Straight Connector 18"/>
            <p:cNvCxnSpPr/>
            <p:nvPr/>
          </p:nvCxnSpPr>
          <p:spPr>
            <a:xfrm flipH="1" flipV="1">
              <a:off x="4400550" y="2724150"/>
              <a:ext cx="1848682" cy="792163"/>
            </a:xfrm>
            <a:prstGeom prst="line">
              <a:avLst/>
            </a:prstGeom>
            <a:ln w="38100"/>
          </p:spPr>
          <p:style>
            <a:lnRef idx="1">
              <a:schemeClr val="accent3"/>
            </a:lnRef>
            <a:fillRef idx="0">
              <a:schemeClr val="accent3"/>
            </a:fillRef>
            <a:effectRef idx="0">
              <a:schemeClr val="accent3"/>
            </a:effectRef>
            <a:fontRef idx="minor">
              <a:schemeClr val="tx1"/>
            </a:fontRef>
          </p:style>
        </p:cxnSp>
        <p:cxnSp>
          <p:nvCxnSpPr>
            <p:cNvPr id="21" name="Straight Connector 20"/>
            <p:cNvCxnSpPr/>
            <p:nvPr/>
          </p:nvCxnSpPr>
          <p:spPr>
            <a:xfrm flipV="1">
              <a:off x="6249232" y="2724149"/>
              <a:ext cx="1843088" cy="792165"/>
            </a:xfrm>
            <a:prstGeom prst="line">
              <a:avLst/>
            </a:prstGeom>
            <a:ln w="38100"/>
          </p:spPr>
          <p:style>
            <a:lnRef idx="1">
              <a:schemeClr val="accent3"/>
            </a:lnRef>
            <a:fillRef idx="0">
              <a:schemeClr val="accent3"/>
            </a:fillRef>
            <a:effectRef idx="0">
              <a:schemeClr val="accent3"/>
            </a:effectRef>
            <a:fontRef idx="minor">
              <a:schemeClr val="tx1"/>
            </a:fontRef>
          </p:style>
        </p:cxnSp>
        <p:sp>
          <p:nvSpPr>
            <p:cNvPr id="23" name="TextBox 22"/>
            <p:cNvSpPr txBox="1"/>
            <p:nvPr/>
          </p:nvSpPr>
          <p:spPr>
            <a:xfrm rot="19644128">
              <a:off x="3289065" y="1146055"/>
              <a:ext cx="3010732" cy="584775"/>
            </a:xfrm>
            <a:prstGeom prst="rect">
              <a:avLst/>
            </a:prstGeom>
            <a:noFill/>
          </p:spPr>
          <p:txBody>
            <a:bodyPr wrap="square" rtlCol="0">
              <a:spAutoFit/>
            </a:bodyPr>
            <a:lstStyle/>
            <a:p>
              <a:pPr algn="ctr"/>
              <a:r>
                <a:rPr lang="en-US" sz="3200" b="1" dirty="0" smtClean="0">
                  <a:solidFill>
                    <a:srgbClr val="0070C0"/>
                  </a:solidFill>
                </a:rPr>
                <a:t>Maintenance</a:t>
              </a:r>
              <a:endParaRPr lang="en-US" sz="3200" b="1" dirty="0">
                <a:solidFill>
                  <a:srgbClr val="0070C0"/>
                </a:solidFill>
              </a:endParaRPr>
            </a:p>
          </p:txBody>
        </p:sp>
        <p:sp>
          <p:nvSpPr>
            <p:cNvPr id="24" name="TextBox 23"/>
            <p:cNvSpPr txBox="1"/>
            <p:nvPr/>
          </p:nvSpPr>
          <p:spPr>
            <a:xfrm>
              <a:off x="4794431" y="5803327"/>
              <a:ext cx="3010732" cy="584775"/>
            </a:xfrm>
            <a:prstGeom prst="rect">
              <a:avLst/>
            </a:prstGeom>
            <a:noFill/>
          </p:spPr>
          <p:txBody>
            <a:bodyPr wrap="square" rtlCol="0">
              <a:spAutoFit/>
            </a:bodyPr>
            <a:lstStyle/>
            <a:p>
              <a:pPr algn="ctr"/>
              <a:r>
                <a:rPr lang="en-US" sz="3200" b="1" dirty="0" smtClean="0">
                  <a:solidFill>
                    <a:srgbClr val="00B050"/>
                  </a:solidFill>
                </a:rPr>
                <a:t>Adoption</a:t>
              </a:r>
              <a:endParaRPr lang="en-US" sz="3200" b="1" dirty="0">
                <a:solidFill>
                  <a:srgbClr val="00B050"/>
                </a:solidFill>
              </a:endParaRPr>
            </a:p>
          </p:txBody>
        </p:sp>
        <p:sp>
          <p:nvSpPr>
            <p:cNvPr id="25" name="TextBox 24"/>
            <p:cNvSpPr txBox="1"/>
            <p:nvPr/>
          </p:nvSpPr>
          <p:spPr>
            <a:xfrm rot="5980351">
              <a:off x="7181651" y="3778863"/>
              <a:ext cx="3010732" cy="584775"/>
            </a:xfrm>
            <a:prstGeom prst="rect">
              <a:avLst/>
            </a:prstGeom>
            <a:noFill/>
          </p:spPr>
          <p:txBody>
            <a:bodyPr wrap="square" rtlCol="0">
              <a:spAutoFit/>
            </a:bodyPr>
            <a:lstStyle/>
            <a:p>
              <a:pPr algn="ctr"/>
              <a:r>
                <a:rPr lang="en-US" sz="3200" b="1" dirty="0" smtClean="0">
                  <a:solidFill>
                    <a:srgbClr val="C00000"/>
                  </a:solidFill>
                </a:rPr>
                <a:t>Effectiveness</a:t>
              </a:r>
              <a:endParaRPr lang="en-US" sz="3200" b="1" dirty="0">
                <a:solidFill>
                  <a:srgbClr val="C00000"/>
                </a:solidFill>
              </a:endParaRPr>
            </a:p>
          </p:txBody>
        </p:sp>
        <p:sp>
          <p:nvSpPr>
            <p:cNvPr id="26" name="TextBox 25"/>
            <p:cNvSpPr txBox="1"/>
            <p:nvPr/>
          </p:nvSpPr>
          <p:spPr>
            <a:xfrm rot="15632111">
              <a:off x="2159365" y="3863892"/>
              <a:ext cx="3285904" cy="584775"/>
            </a:xfrm>
            <a:prstGeom prst="rect">
              <a:avLst/>
            </a:prstGeom>
            <a:noFill/>
          </p:spPr>
          <p:txBody>
            <a:bodyPr wrap="square" rtlCol="0">
              <a:spAutoFit/>
            </a:bodyPr>
            <a:lstStyle/>
            <a:p>
              <a:pPr algn="ctr"/>
              <a:r>
                <a:rPr lang="en-US" sz="3200" b="1" dirty="0" smtClean="0">
                  <a:solidFill>
                    <a:srgbClr val="7030A0"/>
                  </a:solidFill>
                </a:rPr>
                <a:t>Implementation</a:t>
              </a:r>
              <a:endParaRPr lang="en-US" sz="3200" b="1" dirty="0">
                <a:solidFill>
                  <a:srgbClr val="7030A0"/>
                </a:solidFill>
              </a:endParaRPr>
            </a:p>
          </p:txBody>
        </p:sp>
        <p:sp>
          <p:nvSpPr>
            <p:cNvPr id="27" name="TextBox 26"/>
            <p:cNvSpPr txBox="1"/>
            <p:nvPr/>
          </p:nvSpPr>
          <p:spPr>
            <a:xfrm rot="1945005">
              <a:off x="5991139" y="1047468"/>
              <a:ext cx="3285904" cy="584775"/>
            </a:xfrm>
            <a:prstGeom prst="rect">
              <a:avLst/>
            </a:prstGeom>
            <a:noFill/>
          </p:spPr>
          <p:txBody>
            <a:bodyPr wrap="square" rtlCol="0">
              <a:spAutoFit/>
            </a:bodyPr>
            <a:lstStyle/>
            <a:p>
              <a:pPr algn="ctr"/>
              <a:r>
                <a:rPr lang="en-US" sz="3200" b="1" dirty="0" smtClean="0">
                  <a:solidFill>
                    <a:schemeClr val="bg2">
                      <a:lumMod val="50000"/>
                    </a:schemeClr>
                  </a:solidFill>
                </a:rPr>
                <a:t>Reach</a:t>
              </a:r>
              <a:endParaRPr lang="en-US" sz="3200" b="1" dirty="0">
                <a:solidFill>
                  <a:schemeClr val="bg2">
                    <a:lumMod val="50000"/>
                  </a:schemeClr>
                </a:solidFill>
              </a:endParaRPr>
            </a:p>
          </p:txBody>
        </p:sp>
        <p:sp>
          <p:nvSpPr>
            <p:cNvPr id="28" name="TextBox 27"/>
            <p:cNvSpPr txBox="1"/>
            <p:nvPr/>
          </p:nvSpPr>
          <p:spPr>
            <a:xfrm>
              <a:off x="4539872" y="1907094"/>
              <a:ext cx="1771892" cy="1015663"/>
            </a:xfrm>
            <a:prstGeom prst="rect">
              <a:avLst/>
            </a:prstGeom>
            <a:noFill/>
          </p:spPr>
          <p:txBody>
            <a:bodyPr wrap="square" rtlCol="0">
              <a:spAutoFit/>
            </a:bodyPr>
            <a:lstStyle/>
            <a:p>
              <a:pPr algn="ctr"/>
              <a:r>
                <a:rPr lang="en-US" sz="2000" b="1" dirty="0" smtClean="0">
                  <a:solidFill>
                    <a:srgbClr val="0070C0"/>
                  </a:solidFill>
                  <a:latin typeface="Century Gothic" panose="020B0502020202020204" pitchFamily="34" charset="0"/>
                </a:rPr>
                <a:t>Program maintained over time</a:t>
              </a:r>
              <a:endParaRPr lang="en-US" sz="2000" b="1" dirty="0">
                <a:solidFill>
                  <a:srgbClr val="0070C0"/>
                </a:solidFill>
                <a:latin typeface="Century Gothic" panose="020B0502020202020204" pitchFamily="34" charset="0"/>
              </a:endParaRPr>
            </a:p>
          </p:txBody>
        </p:sp>
        <p:sp>
          <p:nvSpPr>
            <p:cNvPr id="29" name="TextBox 28"/>
            <p:cNvSpPr txBox="1"/>
            <p:nvPr/>
          </p:nvSpPr>
          <p:spPr>
            <a:xfrm>
              <a:off x="6677493" y="3187702"/>
              <a:ext cx="1771892" cy="1015663"/>
            </a:xfrm>
            <a:prstGeom prst="rect">
              <a:avLst/>
            </a:prstGeom>
            <a:noFill/>
          </p:spPr>
          <p:txBody>
            <a:bodyPr wrap="square" rtlCol="0">
              <a:spAutoFit/>
            </a:bodyPr>
            <a:lstStyle/>
            <a:p>
              <a:pPr algn="ctr"/>
              <a:r>
                <a:rPr lang="en-US" sz="2000" b="1" dirty="0" smtClean="0">
                  <a:solidFill>
                    <a:srgbClr val="C00000"/>
                  </a:solidFill>
                  <a:latin typeface="Century Gothic" panose="020B0502020202020204" pitchFamily="34" charset="0"/>
                </a:rPr>
                <a:t>Impact on proposed outcome</a:t>
              </a:r>
              <a:endParaRPr lang="en-US" sz="2000" b="1" dirty="0">
                <a:solidFill>
                  <a:srgbClr val="C00000"/>
                </a:solidFill>
                <a:latin typeface="Century Gothic" panose="020B0502020202020204" pitchFamily="34" charset="0"/>
              </a:endParaRPr>
            </a:p>
          </p:txBody>
        </p:sp>
        <p:sp>
          <p:nvSpPr>
            <p:cNvPr id="30" name="TextBox 29"/>
            <p:cNvSpPr txBox="1"/>
            <p:nvPr/>
          </p:nvSpPr>
          <p:spPr>
            <a:xfrm>
              <a:off x="5363122" y="4333275"/>
              <a:ext cx="1771892" cy="1015663"/>
            </a:xfrm>
            <a:prstGeom prst="rect">
              <a:avLst/>
            </a:prstGeom>
            <a:noFill/>
          </p:spPr>
          <p:txBody>
            <a:bodyPr wrap="square" rtlCol="0">
              <a:spAutoFit/>
            </a:bodyPr>
            <a:lstStyle/>
            <a:p>
              <a:pPr algn="ctr"/>
              <a:r>
                <a:rPr lang="en-US" sz="2000" b="1" dirty="0" smtClean="0">
                  <a:solidFill>
                    <a:srgbClr val="00B050"/>
                  </a:solidFill>
                  <a:latin typeface="Century Gothic" panose="020B0502020202020204" pitchFamily="34" charset="0"/>
                </a:rPr>
                <a:t>Who applied program &amp; where</a:t>
              </a:r>
              <a:endParaRPr lang="en-US" sz="2000" b="1" dirty="0">
                <a:solidFill>
                  <a:srgbClr val="00B050"/>
                </a:solidFill>
                <a:latin typeface="Century Gothic" panose="020B0502020202020204" pitchFamily="34" charset="0"/>
              </a:endParaRPr>
            </a:p>
          </p:txBody>
        </p:sp>
        <p:sp>
          <p:nvSpPr>
            <p:cNvPr id="31" name="TextBox 30"/>
            <p:cNvSpPr txBox="1"/>
            <p:nvPr/>
          </p:nvSpPr>
          <p:spPr>
            <a:xfrm>
              <a:off x="4119097" y="3213986"/>
              <a:ext cx="1771892" cy="1015663"/>
            </a:xfrm>
            <a:prstGeom prst="rect">
              <a:avLst/>
            </a:prstGeom>
            <a:noFill/>
          </p:spPr>
          <p:txBody>
            <a:bodyPr wrap="square" rtlCol="0">
              <a:spAutoFit/>
            </a:bodyPr>
            <a:lstStyle/>
            <a:p>
              <a:pPr algn="ctr"/>
              <a:r>
                <a:rPr lang="en-US" sz="2000" b="1" dirty="0" smtClean="0">
                  <a:solidFill>
                    <a:srgbClr val="7030A0"/>
                  </a:solidFill>
                  <a:latin typeface="Century Gothic" panose="020B0502020202020204" pitchFamily="34" charset="0"/>
                </a:rPr>
                <a:t>Consistency in application</a:t>
              </a:r>
              <a:endParaRPr lang="en-US" sz="2000" b="1" dirty="0">
                <a:solidFill>
                  <a:srgbClr val="7030A0"/>
                </a:solidFill>
                <a:latin typeface="Century Gothic" panose="020B0502020202020204" pitchFamily="34" charset="0"/>
              </a:endParaRPr>
            </a:p>
          </p:txBody>
        </p:sp>
        <p:sp>
          <p:nvSpPr>
            <p:cNvPr id="32" name="TextBox 31"/>
            <p:cNvSpPr txBox="1"/>
            <p:nvPr/>
          </p:nvSpPr>
          <p:spPr>
            <a:xfrm>
              <a:off x="6124168" y="1907094"/>
              <a:ext cx="1771892" cy="1015663"/>
            </a:xfrm>
            <a:prstGeom prst="rect">
              <a:avLst/>
            </a:prstGeom>
            <a:noFill/>
          </p:spPr>
          <p:txBody>
            <a:bodyPr wrap="square" rtlCol="0">
              <a:spAutoFit/>
            </a:bodyPr>
            <a:lstStyle/>
            <a:p>
              <a:pPr algn="ctr"/>
              <a:r>
                <a:rPr lang="en-US" sz="2000" b="1" dirty="0" smtClean="0">
                  <a:solidFill>
                    <a:schemeClr val="bg2">
                      <a:lumMod val="50000"/>
                    </a:schemeClr>
                  </a:solidFill>
                  <a:latin typeface="Century Gothic" panose="020B0502020202020204" pitchFamily="34" charset="0"/>
                </a:rPr>
                <a:t>Who is exposed &amp; benefits</a:t>
              </a:r>
              <a:endParaRPr lang="en-US" sz="2000" b="1" dirty="0">
                <a:solidFill>
                  <a:schemeClr val="bg2">
                    <a:lumMod val="50000"/>
                  </a:schemeClr>
                </a:solidFill>
                <a:latin typeface="Century Gothic" panose="020B0502020202020204" pitchFamily="34" charset="0"/>
              </a:endParaRPr>
            </a:p>
          </p:txBody>
        </p:sp>
      </p:grpSp>
      <p:sp>
        <p:nvSpPr>
          <p:cNvPr id="34" name="TextBox 33"/>
          <p:cNvSpPr txBox="1"/>
          <p:nvPr/>
        </p:nvSpPr>
        <p:spPr>
          <a:xfrm>
            <a:off x="336884" y="497305"/>
            <a:ext cx="3449053" cy="3170099"/>
          </a:xfrm>
          <a:prstGeom prst="rect">
            <a:avLst/>
          </a:prstGeom>
          <a:noFill/>
        </p:spPr>
        <p:txBody>
          <a:bodyPr wrap="square" rtlCol="0">
            <a:spAutoFit/>
          </a:bodyPr>
          <a:lstStyle/>
          <a:p>
            <a:r>
              <a:rPr lang="en-US" sz="4000" b="1" dirty="0" smtClean="0">
                <a:latin typeface="Century Gothic" panose="020B0502020202020204" pitchFamily="34" charset="0"/>
              </a:rPr>
              <a:t>RE-AIM</a:t>
            </a:r>
          </a:p>
          <a:p>
            <a:pPr marL="571500" indent="-571500">
              <a:buFont typeface="Arial" panose="020B0604020202020204" pitchFamily="34" charset="0"/>
              <a:buChar char="•"/>
            </a:pPr>
            <a:r>
              <a:rPr lang="en-US" sz="3200" dirty="0" smtClean="0">
                <a:latin typeface="Century Gothic" panose="020B0502020202020204" pitchFamily="34" charset="0"/>
              </a:rPr>
              <a:t>5 concepts/ constructs ask questions to guide research</a:t>
            </a:r>
          </a:p>
        </p:txBody>
      </p:sp>
    </p:spTree>
    <p:extLst>
      <p:ext uri="{BB962C8B-B14F-4D97-AF65-F5344CB8AC3E}">
        <p14:creationId xmlns:p14="http://schemas.microsoft.com/office/powerpoint/2010/main" val="3995520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3476490"/>
              </p:ext>
            </p:extLst>
          </p:nvPr>
        </p:nvGraphicFramePr>
        <p:xfrm>
          <a:off x="252413" y="1316038"/>
          <a:ext cx="11650662" cy="5263832"/>
        </p:xfrm>
        <a:graphic>
          <a:graphicData uri="http://schemas.openxmlformats.org/drawingml/2006/table">
            <a:tbl>
              <a:tblPr firstRow="1" bandRow="1">
                <a:tableStyleId>{1FECB4D8-DB02-4DC6-A0A2-4F2EBAE1DC90}</a:tableStyleId>
              </a:tblPr>
              <a:tblGrid>
                <a:gridCol w="4090987">
                  <a:extLst>
                    <a:ext uri="{9D8B030D-6E8A-4147-A177-3AD203B41FA5}">
                      <a16:colId xmlns:a16="http://schemas.microsoft.com/office/drawing/2014/main" val="1805274435"/>
                    </a:ext>
                  </a:extLst>
                </a:gridCol>
                <a:gridCol w="7559675">
                  <a:extLst>
                    <a:ext uri="{9D8B030D-6E8A-4147-A177-3AD203B41FA5}">
                      <a16:colId xmlns:a16="http://schemas.microsoft.com/office/drawing/2014/main" val="1466786771"/>
                    </a:ext>
                  </a:extLst>
                </a:gridCol>
              </a:tblGrid>
              <a:tr h="722312">
                <a:tc>
                  <a:txBody>
                    <a:bodyPr/>
                    <a:lstStyle/>
                    <a:p>
                      <a:r>
                        <a:rPr lang="en-US" sz="2800" dirty="0" smtClean="0">
                          <a:latin typeface="Century Gothic" panose="020B0502020202020204" pitchFamily="34" charset="0"/>
                        </a:rPr>
                        <a:t>RE-AIM Concept</a:t>
                      </a:r>
                      <a:endParaRPr lang="en-US" sz="2800" dirty="0">
                        <a:latin typeface="Century Gothic" panose="020B0502020202020204" pitchFamily="34" charset="0"/>
                      </a:endParaRPr>
                    </a:p>
                  </a:txBody>
                  <a:tcPr anchor="ctr"/>
                </a:tc>
                <a:tc>
                  <a:txBody>
                    <a:bodyPr/>
                    <a:lstStyle/>
                    <a:p>
                      <a:r>
                        <a:rPr lang="en-US" sz="2800" dirty="0" smtClean="0">
                          <a:latin typeface="Century Gothic" panose="020B0502020202020204" pitchFamily="34" charset="0"/>
                        </a:rPr>
                        <a:t>Key Questions for Concept</a:t>
                      </a:r>
                      <a:endParaRPr lang="en-US" sz="2800" dirty="0">
                        <a:latin typeface="Century Gothic" panose="020B0502020202020204" pitchFamily="34" charset="0"/>
                      </a:endParaRPr>
                    </a:p>
                  </a:txBody>
                  <a:tcPr anchor="ctr"/>
                </a:tc>
                <a:extLst>
                  <a:ext uri="{0D108BD9-81ED-4DB2-BD59-A6C34878D82A}">
                    <a16:rowId xmlns:a16="http://schemas.microsoft.com/office/drawing/2014/main" val="2986100920"/>
                  </a:ext>
                </a:extLst>
              </a:tr>
              <a:tr h="370840">
                <a:tc>
                  <a:txBody>
                    <a:bodyPr/>
                    <a:lstStyle/>
                    <a:p>
                      <a:r>
                        <a:rPr lang="en-US" sz="2800" dirty="0" smtClean="0">
                          <a:latin typeface="Century Gothic" panose="020B0502020202020204" pitchFamily="34" charset="0"/>
                        </a:rPr>
                        <a:t>REACH</a:t>
                      </a:r>
                      <a:endParaRPr lang="en-US" sz="2800" dirty="0">
                        <a:latin typeface="Century Gothic" panose="020B0502020202020204" pitchFamily="34" charset="0"/>
                      </a:endParaRPr>
                    </a:p>
                  </a:txBody>
                  <a:tcPr/>
                </a:tc>
                <a:tc>
                  <a:txBody>
                    <a:bodyPr/>
                    <a:lstStyle/>
                    <a:p>
                      <a:r>
                        <a:rPr lang="en-US" sz="2400" dirty="0" smtClean="0">
                          <a:solidFill>
                            <a:schemeClr val="tx1"/>
                          </a:solidFill>
                          <a:latin typeface="Century Gothic" panose="020B0502020202020204" pitchFamily="34" charset="0"/>
                        </a:rPr>
                        <a:t>Who is expected to benefit?  What percent of those are actually exposed to intervention? Who are they (demographics)?</a:t>
                      </a:r>
                      <a:endParaRPr lang="en-US" sz="2400" dirty="0">
                        <a:solidFill>
                          <a:schemeClr val="tx1"/>
                        </a:solidFill>
                        <a:latin typeface="Century Gothic" panose="020B0502020202020204" pitchFamily="34" charset="0"/>
                      </a:endParaRPr>
                    </a:p>
                  </a:txBody>
                  <a:tcPr/>
                </a:tc>
                <a:extLst>
                  <a:ext uri="{0D108BD9-81ED-4DB2-BD59-A6C34878D82A}">
                    <a16:rowId xmlns:a16="http://schemas.microsoft.com/office/drawing/2014/main" val="879703090"/>
                  </a:ext>
                </a:extLst>
              </a:tr>
              <a:tr h="370840">
                <a:tc>
                  <a:txBody>
                    <a:bodyPr/>
                    <a:lstStyle/>
                    <a:p>
                      <a:r>
                        <a:rPr lang="en-US" sz="2800" dirty="0" smtClean="0">
                          <a:latin typeface="Century Gothic" panose="020B0502020202020204" pitchFamily="34" charset="0"/>
                        </a:rPr>
                        <a:t>EFFECTIVENESS</a:t>
                      </a:r>
                      <a:endParaRPr lang="en-US" sz="2800" dirty="0">
                        <a:latin typeface="Century Gothic" panose="020B0502020202020204" pitchFamily="34" charset="0"/>
                      </a:endParaRPr>
                    </a:p>
                  </a:txBody>
                  <a:tcPr/>
                </a:tc>
                <a:tc>
                  <a:txBody>
                    <a:bodyPr/>
                    <a:lstStyle/>
                    <a:p>
                      <a:r>
                        <a:rPr lang="en-US" sz="2400" dirty="0" smtClean="0">
                          <a:solidFill>
                            <a:schemeClr val="tx1"/>
                          </a:solidFill>
                          <a:latin typeface="Century Gothic" panose="020B0502020202020204" pitchFamily="34" charset="0"/>
                        </a:rPr>
                        <a:t>What is the impact of the intervention on the proposed outcome (clinical</a:t>
                      </a:r>
                      <a:r>
                        <a:rPr lang="en-US" sz="2400" baseline="0" dirty="0" smtClean="0">
                          <a:solidFill>
                            <a:schemeClr val="tx1"/>
                          </a:solidFill>
                          <a:latin typeface="Century Gothic" panose="020B0502020202020204" pitchFamily="34" charset="0"/>
                        </a:rPr>
                        <a:t> markers, retention, adherence)?</a:t>
                      </a:r>
                      <a:endParaRPr lang="en-US" sz="2400" dirty="0">
                        <a:solidFill>
                          <a:schemeClr val="tx1"/>
                        </a:solidFill>
                        <a:latin typeface="Century Gothic" panose="020B0502020202020204" pitchFamily="34" charset="0"/>
                      </a:endParaRPr>
                    </a:p>
                  </a:txBody>
                  <a:tcPr/>
                </a:tc>
                <a:extLst>
                  <a:ext uri="{0D108BD9-81ED-4DB2-BD59-A6C34878D82A}">
                    <a16:rowId xmlns:a16="http://schemas.microsoft.com/office/drawing/2014/main" val="3848322788"/>
                  </a:ext>
                </a:extLst>
              </a:tr>
              <a:tr h="370840">
                <a:tc>
                  <a:txBody>
                    <a:bodyPr/>
                    <a:lstStyle/>
                    <a:p>
                      <a:r>
                        <a:rPr lang="en-US" sz="2800" dirty="0" smtClean="0">
                          <a:latin typeface="Century Gothic" panose="020B0502020202020204" pitchFamily="34" charset="0"/>
                        </a:rPr>
                        <a:t>ADOPTION</a:t>
                      </a:r>
                      <a:endParaRPr lang="en-US" sz="2800" dirty="0">
                        <a:latin typeface="Century Gothic" panose="020B0502020202020204" pitchFamily="34" charset="0"/>
                      </a:endParaRPr>
                    </a:p>
                  </a:txBody>
                  <a:tcPr/>
                </a:tc>
                <a:tc>
                  <a:txBody>
                    <a:bodyPr/>
                    <a:lstStyle/>
                    <a:p>
                      <a:r>
                        <a:rPr lang="en-US" sz="2400" dirty="0" smtClean="0">
                          <a:solidFill>
                            <a:schemeClr val="tx1"/>
                          </a:solidFill>
                          <a:latin typeface="Century Gothic" panose="020B0502020202020204" pitchFamily="34" charset="0"/>
                        </a:rPr>
                        <a:t>What settings</a:t>
                      </a:r>
                      <a:r>
                        <a:rPr lang="en-US" sz="2400" baseline="0" dirty="0" smtClean="0">
                          <a:solidFill>
                            <a:schemeClr val="tx1"/>
                          </a:solidFill>
                          <a:latin typeface="Century Gothic" panose="020B0502020202020204" pitchFamily="34" charset="0"/>
                        </a:rPr>
                        <a:t> applied the program?  Who applied it?</a:t>
                      </a:r>
                      <a:endParaRPr lang="en-US" sz="2400" dirty="0">
                        <a:solidFill>
                          <a:schemeClr val="tx1"/>
                        </a:solidFill>
                        <a:latin typeface="Century Gothic" panose="020B0502020202020204" pitchFamily="34" charset="0"/>
                      </a:endParaRPr>
                    </a:p>
                  </a:txBody>
                  <a:tcPr/>
                </a:tc>
                <a:extLst>
                  <a:ext uri="{0D108BD9-81ED-4DB2-BD59-A6C34878D82A}">
                    <a16:rowId xmlns:a16="http://schemas.microsoft.com/office/drawing/2014/main" val="3860039681"/>
                  </a:ext>
                </a:extLst>
              </a:tr>
              <a:tr h="370840">
                <a:tc>
                  <a:txBody>
                    <a:bodyPr/>
                    <a:lstStyle/>
                    <a:p>
                      <a:r>
                        <a:rPr lang="en-US" sz="2800" dirty="0" smtClean="0">
                          <a:latin typeface="Century Gothic" panose="020B0502020202020204" pitchFamily="34" charset="0"/>
                        </a:rPr>
                        <a:t>IMPLEMENTATION</a:t>
                      </a:r>
                      <a:endParaRPr lang="en-US" sz="2800" dirty="0">
                        <a:latin typeface="Century Gothic" panose="020B0502020202020204" pitchFamily="34" charset="0"/>
                      </a:endParaRPr>
                    </a:p>
                  </a:txBody>
                  <a:tcPr/>
                </a:tc>
                <a:tc>
                  <a:txBody>
                    <a:bodyPr/>
                    <a:lstStyle/>
                    <a:p>
                      <a:r>
                        <a:rPr lang="en-US" sz="2400" dirty="0" smtClean="0">
                          <a:solidFill>
                            <a:schemeClr val="tx1"/>
                          </a:solidFill>
                          <a:latin typeface="Century Gothic" panose="020B0502020202020204" pitchFamily="34" charset="0"/>
                        </a:rPr>
                        <a:t>How was the</a:t>
                      </a:r>
                      <a:r>
                        <a:rPr lang="en-US" sz="2400" baseline="0" dirty="0" smtClean="0">
                          <a:solidFill>
                            <a:schemeClr val="tx1"/>
                          </a:solidFill>
                          <a:latin typeface="Century Gothic" panose="020B0502020202020204" pitchFamily="34" charset="0"/>
                        </a:rPr>
                        <a:t> program applied?  How consistently was it applied in the way it was intended?  </a:t>
                      </a:r>
                      <a:endParaRPr lang="en-US" sz="2400" dirty="0">
                        <a:solidFill>
                          <a:schemeClr val="tx1"/>
                        </a:solidFill>
                        <a:latin typeface="Century Gothic" panose="020B0502020202020204" pitchFamily="34" charset="0"/>
                      </a:endParaRPr>
                    </a:p>
                  </a:txBody>
                  <a:tcPr/>
                </a:tc>
                <a:extLst>
                  <a:ext uri="{0D108BD9-81ED-4DB2-BD59-A6C34878D82A}">
                    <a16:rowId xmlns:a16="http://schemas.microsoft.com/office/drawing/2014/main" val="4223326197"/>
                  </a:ext>
                </a:extLst>
              </a:tr>
              <a:tr h="370840">
                <a:tc>
                  <a:txBody>
                    <a:bodyPr/>
                    <a:lstStyle/>
                    <a:p>
                      <a:r>
                        <a:rPr lang="en-US" sz="2800" dirty="0" smtClean="0">
                          <a:latin typeface="Century Gothic" panose="020B0502020202020204" pitchFamily="34" charset="0"/>
                        </a:rPr>
                        <a:t>MAINTENANCE</a:t>
                      </a:r>
                      <a:endParaRPr lang="en-US" sz="2800" dirty="0">
                        <a:latin typeface="Century Gothic" panose="020B0502020202020204" pitchFamily="34" charset="0"/>
                      </a:endParaRPr>
                    </a:p>
                  </a:txBody>
                  <a:tcPr/>
                </a:tc>
                <a:tc>
                  <a:txBody>
                    <a:bodyPr/>
                    <a:lstStyle/>
                    <a:p>
                      <a:r>
                        <a:rPr lang="en-US" sz="2400" dirty="0" smtClean="0">
                          <a:solidFill>
                            <a:schemeClr val="tx1"/>
                          </a:solidFill>
                          <a:latin typeface="Century Gothic" panose="020B0502020202020204" pitchFamily="34" charset="0"/>
                        </a:rPr>
                        <a:t>Is the program maintained over time? </a:t>
                      </a:r>
                      <a:endParaRPr lang="en-US" sz="2400" dirty="0">
                        <a:solidFill>
                          <a:schemeClr val="tx1"/>
                        </a:solidFill>
                        <a:latin typeface="Century Gothic" panose="020B0502020202020204" pitchFamily="34" charset="0"/>
                      </a:endParaRPr>
                    </a:p>
                  </a:txBody>
                  <a:tcPr/>
                </a:tc>
                <a:extLst>
                  <a:ext uri="{0D108BD9-81ED-4DB2-BD59-A6C34878D82A}">
                    <a16:rowId xmlns:a16="http://schemas.microsoft.com/office/drawing/2014/main" val="3769363701"/>
                  </a:ext>
                </a:extLst>
              </a:tr>
            </a:tbl>
          </a:graphicData>
        </a:graphic>
      </p:graphicFrame>
      <p:sp>
        <p:nvSpPr>
          <p:cNvPr id="3" name="Title 2"/>
          <p:cNvSpPr>
            <a:spLocks noGrp="1"/>
          </p:cNvSpPr>
          <p:nvPr>
            <p:ph type="title"/>
          </p:nvPr>
        </p:nvSpPr>
        <p:spPr/>
        <p:txBody>
          <a:bodyPr/>
          <a:lstStyle/>
          <a:p>
            <a:r>
              <a:rPr lang="en-US" dirty="0" smtClean="0"/>
              <a:t>Using RE-AIM as a Guide</a:t>
            </a:r>
            <a:endParaRPr lang="en-US" dirty="0"/>
          </a:p>
        </p:txBody>
      </p:sp>
    </p:spTree>
    <p:extLst>
      <p:ext uri="{BB962C8B-B14F-4D97-AF65-F5344CB8AC3E}">
        <p14:creationId xmlns:p14="http://schemas.microsoft.com/office/powerpoint/2010/main" val="29557342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139774768"/>
              </p:ext>
            </p:extLst>
          </p:nvPr>
        </p:nvGraphicFramePr>
        <p:xfrm>
          <a:off x="285750" y="344488"/>
          <a:ext cx="11650663" cy="6300152"/>
        </p:xfrm>
        <a:graphic>
          <a:graphicData uri="http://schemas.openxmlformats.org/drawingml/2006/table">
            <a:tbl>
              <a:tblPr firstRow="1" bandRow="1">
                <a:tableStyleId>{1FECB4D8-DB02-4DC6-A0A2-4F2EBAE1DC90}</a:tableStyleId>
              </a:tblPr>
              <a:tblGrid>
                <a:gridCol w="3086100">
                  <a:extLst>
                    <a:ext uri="{9D8B030D-6E8A-4147-A177-3AD203B41FA5}">
                      <a16:colId xmlns:a16="http://schemas.microsoft.com/office/drawing/2014/main" val="1805274435"/>
                    </a:ext>
                  </a:extLst>
                </a:gridCol>
                <a:gridCol w="4784725">
                  <a:extLst>
                    <a:ext uri="{9D8B030D-6E8A-4147-A177-3AD203B41FA5}">
                      <a16:colId xmlns:a16="http://schemas.microsoft.com/office/drawing/2014/main" val="1466786771"/>
                    </a:ext>
                  </a:extLst>
                </a:gridCol>
                <a:gridCol w="3779838">
                  <a:extLst>
                    <a:ext uri="{9D8B030D-6E8A-4147-A177-3AD203B41FA5}">
                      <a16:colId xmlns:a16="http://schemas.microsoft.com/office/drawing/2014/main" val="1524791845"/>
                    </a:ext>
                  </a:extLst>
                </a:gridCol>
              </a:tblGrid>
              <a:tr h="722312">
                <a:tc>
                  <a:txBody>
                    <a:bodyPr/>
                    <a:lstStyle/>
                    <a:p>
                      <a:r>
                        <a:rPr lang="en-US" sz="2800" dirty="0" smtClean="0">
                          <a:latin typeface="Century Gothic" panose="020B0502020202020204" pitchFamily="34" charset="0"/>
                        </a:rPr>
                        <a:t>RE-AIM Concept</a:t>
                      </a:r>
                      <a:endParaRPr lang="en-US" sz="2800" dirty="0">
                        <a:latin typeface="Century Gothic" panose="020B0502020202020204" pitchFamily="34" charset="0"/>
                      </a:endParaRPr>
                    </a:p>
                  </a:txBody>
                  <a:tcPr anchor="ctr"/>
                </a:tc>
                <a:tc>
                  <a:txBody>
                    <a:bodyPr/>
                    <a:lstStyle/>
                    <a:p>
                      <a:pPr algn="ctr"/>
                      <a:r>
                        <a:rPr lang="en-US" sz="2800" dirty="0" smtClean="0">
                          <a:latin typeface="Century Gothic" panose="020B0502020202020204" pitchFamily="34" charset="0"/>
                        </a:rPr>
                        <a:t>Measures</a:t>
                      </a:r>
                      <a:endParaRPr lang="en-US" sz="2800" dirty="0">
                        <a:latin typeface="Century Gothic" panose="020B0502020202020204" pitchFamily="34" charset="0"/>
                      </a:endParaRPr>
                    </a:p>
                  </a:txBody>
                  <a:tcPr anchor="ctr"/>
                </a:tc>
                <a:tc>
                  <a:txBody>
                    <a:bodyPr/>
                    <a:lstStyle/>
                    <a:p>
                      <a:pPr algn="ctr"/>
                      <a:r>
                        <a:rPr lang="en-US" sz="2800" dirty="0" smtClean="0">
                          <a:latin typeface="Century Gothic" panose="020B0502020202020204" pitchFamily="34" charset="0"/>
                        </a:rPr>
                        <a:t>Data Sources</a:t>
                      </a:r>
                      <a:endParaRPr lang="en-US" sz="2800" dirty="0">
                        <a:latin typeface="Century Gothic" panose="020B0502020202020204" pitchFamily="34" charset="0"/>
                      </a:endParaRPr>
                    </a:p>
                  </a:txBody>
                  <a:tcPr anchor="ctr"/>
                </a:tc>
                <a:extLst>
                  <a:ext uri="{0D108BD9-81ED-4DB2-BD59-A6C34878D82A}">
                    <a16:rowId xmlns:a16="http://schemas.microsoft.com/office/drawing/2014/main" val="2986100920"/>
                  </a:ext>
                </a:extLst>
              </a:tr>
              <a:tr h="370840">
                <a:tc>
                  <a:txBody>
                    <a:bodyPr/>
                    <a:lstStyle/>
                    <a:p>
                      <a:r>
                        <a:rPr lang="en-US" sz="2800" dirty="0" smtClean="0">
                          <a:latin typeface="Century Gothic" panose="020B0502020202020204" pitchFamily="34" charset="0"/>
                        </a:rPr>
                        <a:t>Reach</a:t>
                      </a:r>
                      <a:endParaRPr lang="en-US" sz="2800" dirty="0">
                        <a:latin typeface="Century Gothic" panose="020B0502020202020204" pitchFamily="34" charset="0"/>
                      </a:endParaRPr>
                    </a:p>
                  </a:txBody>
                  <a:tcPr/>
                </a:tc>
                <a:tc>
                  <a:txBody>
                    <a:bodyPr/>
                    <a:lstStyle/>
                    <a:p>
                      <a:r>
                        <a:rPr lang="en-US" sz="2100" dirty="0" smtClean="0">
                          <a:solidFill>
                            <a:schemeClr val="tx1"/>
                          </a:solidFill>
                          <a:latin typeface="Century Gothic" panose="020B0502020202020204" pitchFamily="34" charset="0"/>
                        </a:rPr>
                        <a:t>% eligible</a:t>
                      </a:r>
                      <a:r>
                        <a:rPr lang="en-US" sz="2100" baseline="0" dirty="0" smtClean="0">
                          <a:solidFill>
                            <a:schemeClr val="tx1"/>
                          </a:solidFill>
                          <a:latin typeface="Century Gothic" panose="020B0502020202020204" pitchFamily="34" charset="0"/>
                        </a:rPr>
                        <a:t> who get CHW intervention; Dose of intervention received; Demographics</a:t>
                      </a:r>
                      <a:endParaRPr lang="en-US" sz="2100" dirty="0">
                        <a:solidFill>
                          <a:schemeClr val="tx1"/>
                        </a:solidFill>
                        <a:latin typeface="Century Gothic" panose="020B0502020202020204" pitchFamily="34" charset="0"/>
                      </a:endParaRPr>
                    </a:p>
                  </a:txBody>
                  <a:tcPr/>
                </a:tc>
                <a:tc>
                  <a:txBody>
                    <a:bodyPr/>
                    <a:lstStyle/>
                    <a:p>
                      <a:r>
                        <a:rPr lang="en-US" sz="2100" dirty="0" smtClean="0">
                          <a:solidFill>
                            <a:schemeClr val="tx1"/>
                          </a:solidFill>
                          <a:latin typeface="Century Gothic" panose="020B0502020202020204" pitchFamily="34" charset="0"/>
                        </a:rPr>
                        <a:t>Medical</a:t>
                      </a:r>
                      <a:r>
                        <a:rPr lang="en-US" sz="2100" baseline="0" dirty="0" smtClean="0">
                          <a:solidFill>
                            <a:schemeClr val="tx1"/>
                          </a:solidFill>
                          <a:latin typeface="Century Gothic" panose="020B0502020202020204" pitchFamily="34" charset="0"/>
                        </a:rPr>
                        <a:t> chart data</a:t>
                      </a:r>
                    </a:p>
                    <a:p>
                      <a:r>
                        <a:rPr lang="en-US" sz="2100" baseline="0" dirty="0" smtClean="0">
                          <a:solidFill>
                            <a:schemeClr val="tx1"/>
                          </a:solidFill>
                          <a:latin typeface="Century Gothic" panose="020B0502020202020204" pitchFamily="34" charset="0"/>
                        </a:rPr>
                        <a:t>Client survey</a:t>
                      </a:r>
                      <a:endParaRPr lang="en-US" sz="2100" dirty="0">
                        <a:solidFill>
                          <a:schemeClr val="tx1"/>
                        </a:solidFill>
                        <a:latin typeface="Century Gothic" panose="020B0502020202020204" pitchFamily="34" charset="0"/>
                      </a:endParaRPr>
                    </a:p>
                  </a:txBody>
                  <a:tcPr/>
                </a:tc>
                <a:extLst>
                  <a:ext uri="{0D108BD9-81ED-4DB2-BD59-A6C34878D82A}">
                    <a16:rowId xmlns:a16="http://schemas.microsoft.com/office/drawing/2014/main" val="879703090"/>
                  </a:ext>
                </a:extLst>
              </a:tr>
              <a:tr h="370840">
                <a:tc>
                  <a:txBody>
                    <a:bodyPr/>
                    <a:lstStyle/>
                    <a:p>
                      <a:r>
                        <a:rPr lang="en-US" sz="2800" dirty="0" smtClean="0">
                          <a:latin typeface="Century Gothic" panose="020B0502020202020204" pitchFamily="34" charset="0"/>
                        </a:rPr>
                        <a:t>Effectiveness</a:t>
                      </a:r>
                      <a:endParaRPr lang="en-US" sz="2800" dirty="0">
                        <a:latin typeface="Century Gothic" panose="020B0502020202020204" pitchFamily="34" charset="0"/>
                      </a:endParaRPr>
                    </a:p>
                  </a:txBody>
                  <a:tcPr/>
                </a:tc>
                <a:tc>
                  <a:txBody>
                    <a:bodyPr/>
                    <a:lstStyle/>
                    <a:p>
                      <a:r>
                        <a:rPr lang="en-US" sz="2100" dirty="0" smtClean="0">
                          <a:solidFill>
                            <a:schemeClr val="tx1"/>
                          </a:solidFill>
                          <a:latin typeface="Century Gothic" panose="020B0502020202020204" pitchFamily="34" charset="0"/>
                        </a:rPr>
                        <a:t>Impact of the intervention on clinical</a:t>
                      </a:r>
                      <a:r>
                        <a:rPr lang="en-US" sz="2100" baseline="0" dirty="0" smtClean="0">
                          <a:solidFill>
                            <a:schemeClr val="tx1"/>
                          </a:solidFill>
                          <a:latin typeface="Century Gothic" panose="020B0502020202020204" pitchFamily="34" charset="0"/>
                        </a:rPr>
                        <a:t> markers, retention, adherence, unmet needs, stigma, self-efficacy, health literacy</a:t>
                      </a:r>
                      <a:endParaRPr lang="en-US" sz="2100" dirty="0">
                        <a:solidFill>
                          <a:schemeClr val="tx1"/>
                        </a:solidFill>
                        <a:latin typeface="Century Gothic" panose="020B0502020202020204" pitchFamily="34" charset="0"/>
                      </a:endParaRPr>
                    </a:p>
                  </a:txBody>
                  <a:tcPr/>
                </a:tc>
                <a:tc>
                  <a:txBody>
                    <a:bodyPr/>
                    <a:lstStyle/>
                    <a:p>
                      <a:r>
                        <a:rPr lang="en-US" sz="2100" dirty="0" smtClean="0">
                          <a:solidFill>
                            <a:schemeClr val="tx1"/>
                          </a:solidFill>
                          <a:latin typeface="Century Gothic" panose="020B0502020202020204" pitchFamily="34" charset="0"/>
                        </a:rPr>
                        <a:t>Medical</a:t>
                      </a:r>
                      <a:r>
                        <a:rPr lang="en-US" sz="2100" baseline="0" dirty="0" smtClean="0">
                          <a:solidFill>
                            <a:schemeClr val="tx1"/>
                          </a:solidFill>
                          <a:latin typeface="Century Gothic" panose="020B0502020202020204" pitchFamily="34" charset="0"/>
                        </a:rPr>
                        <a:t> chart data</a:t>
                      </a:r>
                    </a:p>
                    <a:p>
                      <a:r>
                        <a:rPr lang="en-US" sz="2100" baseline="0" dirty="0" smtClean="0">
                          <a:solidFill>
                            <a:schemeClr val="tx1"/>
                          </a:solidFill>
                          <a:latin typeface="Century Gothic" panose="020B0502020202020204" pitchFamily="34" charset="0"/>
                        </a:rPr>
                        <a:t>Client survey</a:t>
                      </a:r>
                      <a:endParaRPr lang="en-US" sz="2100" dirty="0">
                        <a:solidFill>
                          <a:schemeClr val="tx1"/>
                        </a:solidFill>
                        <a:latin typeface="Century Gothic" panose="020B0502020202020204" pitchFamily="34" charset="0"/>
                      </a:endParaRPr>
                    </a:p>
                  </a:txBody>
                  <a:tcPr/>
                </a:tc>
                <a:extLst>
                  <a:ext uri="{0D108BD9-81ED-4DB2-BD59-A6C34878D82A}">
                    <a16:rowId xmlns:a16="http://schemas.microsoft.com/office/drawing/2014/main" val="3848322788"/>
                  </a:ext>
                </a:extLst>
              </a:tr>
              <a:tr h="370840">
                <a:tc>
                  <a:txBody>
                    <a:bodyPr/>
                    <a:lstStyle/>
                    <a:p>
                      <a:r>
                        <a:rPr lang="en-US" sz="2800" dirty="0" smtClean="0">
                          <a:latin typeface="Century Gothic" panose="020B0502020202020204" pitchFamily="34" charset="0"/>
                        </a:rPr>
                        <a:t>Adoption</a:t>
                      </a:r>
                      <a:endParaRPr lang="en-US" sz="2800" dirty="0">
                        <a:latin typeface="Century Gothic" panose="020B0502020202020204" pitchFamily="34" charset="0"/>
                      </a:endParaRPr>
                    </a:p>
                  </a:txBody>
                  <a:tcPr/>
                </a:tc>
                <a:tc>
                  <a:txBody>
                    <a:bodyPr/>
                    <a:lstStyle/>
                    <a:p>
                      <a:r>
                        <a:rPr lang="en-US" sz="2100" dirty="0" smtClean="0">
                          <a:solidFill>
                            <a:schemeClr val="tx1"/>
                          </a:solidFill>
                          <a:latin typeface="Century Gothic" panose="020B0502020202020204" pitchFamily="34" charset="0"/>
                        </a:rPr>
                        <a:t>Frequency</a:t>
                      </a:r>
                      <a:r>
                        <a:rPr lang="en-US" sz="2100" baseline="0" dirty="0" smtClean="0">
                          <a:solidFill>
                            <a:schemeClr val="tx1"/>
                          </a:solidFill>
                          <a:latin typeface="Century Gothic" panose="020B0502020202020204" pitchFamily="34" charset="0"/>
                        </a:rPr>
                        <a:t> of adoption; </a:t>
                      </a:r>
                    </a:p>
                    <a:p>
                      <a:r>
                        <a:rPr lang="en-US" sz="2100" baseline="0" dirty="0" smtClean="0">
                          <a:solidFill>
                            <a:schemeClr val="tx1"/>
                          </a:solidFill>
                          <a:latin typeface="Century Gothic" panose="020B0502020202020204" pitchFamily="34" charset="0"/>
                        </a:rPr>
                        <a:t>Where is program adopted</a:t>
                      </a:r>
                    </a:p>
                  </a:txBody>
                  <a:tcPr/>
                </a:tc>
                <a:tc>
                  <a:txBody>
                    <a:bodyPr/>
                    <a:lstStyle/>
                    <a:p>
                      <a:r>
                        <a:rPr lang="en-US" sz="2100" dirty="0" smtClean="0">
                          <a:solidFill>
                            <a:schemeClr val="tx1"/>
                          </a:solidFill>
                          <a:latin typeface="Century Gothic" panose="020B0502020202020204" pitchFamily="34" charset="0"/>
                        </a:rPr>
                        <a:t>CHW encounter form</a:t>
                      </a:r>
                    </a:p>
                    <a:p>
                      <a:r>
                        <a:rPr lang="en-US" sz="2100" dirty="0" smtClean="0">
                          <a:solidFill>
                            <a:schemeClr val="tx1"/>
                          </a:solidFill>
                          <a:latin typeface="Century Gothic" panose="020B0502020202020204" pitchFamily="34" charset="0"/>
                        </a:rPr>
                        <a:t>Site</a:t>
                      </a:r>
                      <a:r>
                        <a:rPr lang="en-US" sz="2100" baseline="0" dirty="0" smtClean="0">
                          <a:solidFill>
                            <a:schemeClr val="tx1"/>
                          </a:solidFill>
                          <a:latin typeface="Century Gothic" panose="020B0502020202020204" pitchFamily="34" charset="0"/>
                        </a:rPr>
                        <a:t> visit tools</a:t>
                      </a:r>
                      <a:endParaRPr lang="en-US" sz="2100" dirty="0" smtClean="0">
                        <a:solidFill>
                          <a:schemeClr val="tx1"/>
                        </a:solidFill>
                        <a:latin typeface="Century Gothic" panose="020B0502020202020204" pitchFamily="34" charset="0"/>
                      </a:endParaRPr>
                    </a:p>
                  </a:txBody>
                  <a:tcPr/>
                </a:tc>
                <a:extLst>
                  <a:ext uri="{0D108BD9-81ED-4DB2-BD59-A6C34878D82A}">
                    <a16:rowId xmlns:a16="http://schemas.microsoft.com/office/drawing/2014/main" val="3860039681"/>
                  </a:ext>
                </a:extLst>
              </a:tr>
              <a:tr h="370840">
                <a:tc>
                  <a:txBody>
                    <a:bodyPr/>
                    <a:lstStyle/>
                    <a:p>
                      <a:r>
                        <a:rPr lang="en-US" sz="2800" dirty="0" smtClean="0">
                          <a:latin typeface="Century Gothic" panose="020B0502020202020204" pitchFamily="34" charset="0"/>
                        </a:rPr>
                        <a:t>Implementation</a:t>
                      </a:r>
                      <a:endParaRPr lang="en-US" sz="2800" dirty="0">
                        <a:latin typeface="Century Gothic" panose="020B0502020202020204" pitchFamily="34" charset="0"/>
                      </a:endParaRPr>
                    </a:p>
                  </a:txBody>
                  <a:tcPr/>
                </a:tc>
                <a:tc>
                  <a:txBody>
                    <a:bodyPr/>
                    <a:lstStyle/>
                    <a:p>
                      <a:r>
                        <a:rPr lang="en-US" sz="2100" dirty="0" smtClean="0">
                          <a:solidFill>
                            <a:schemeClr val="tx1"/>
                          </a:solidFill>
                          <a:latin typeface="Century Gothic" panose="020B0502020202020204" pitchFamily="34" charset="0"/>
                        </a:rPr>
                        <a:t>Specific activities &amp; dose;</a:t>
                      </a:r>
                      <a:r>
                        <a:rPr lang="en-US" sz="2100" baseline="0" dirty="0" smtClean="0">
                          <a:solidFill>
                            <a:schemeClr val="tx1"/>
                          </a:solidFill>
                          <a:latin typeface="Century Gothic" panose="020B0502020202020204" pitchFamily="34" charset="0"/>
                        </a:rPr>
                        <a:t> </a:t>
                      </a:r>
                      <a:r>
                        <a:rPr lang="en-US" sz="2100" dirty="0" smtClean="0">
                          <a:solidFill>
                            <a:schemeClr val="tx1"/>
                          </a:solidFill>
                          <a:latin typeface="Century Gothic" panose="020B0502020202020204" pitchFamily="34" charset="0"/>
                        </a:rPr>
                        <a:t>Integration of CHWs into team;</a:t>
                      </a:r>
                      <a:r>
                        <a:rPr lang="en-US" sz="2100" baseline="0" dirty="0" smtClean="0">
                          <a:solidFill>
                            <a:schemeClr val="tx1"/>
                          </a:solidFill>
                          <a:latin typeface="Century Gothic" panose="020B0502020202020204" pitchFamily="34" charset="0"/>
                        </a:rPr>
                        <a:t> </a:t>
                      </a:r>
                      <a:r>
                        <a:rPr lang="en-US" sz="2100" dirty="0" smtClean="0">
                          <a:solidFill>
                            <a:schemeClr val="tx1"/>
                          </a:solidFill>
                          <a:latin typeface="Century Gothic" panose="020B0502020202020204" pitchFamily="34" charset="0"/>
                        </a:rPr>
                        <a:t>Adaptions to protocol</a:t>
                      </a:r>
                      <a:endParaRPr lang="en-US" sz="2100" dirty="0">
                        <a:solidFill>
                          <a:schemeClr val="tx1"/>
                        </a:solidFill>
                        <a:latin typeface="Century Gothic" panose="020B0502020202020204" pitchFamily="34" charset="0"/>
                      </a:endParaRPr>
                    </a:p>
                  </a:txBody>
                  <a:tcPr/>
                </a:tc>
                <a:tc>
                  <a:txBody>
                    <a:bodyPr/>
                    <a:lstStyle/>
                    <a:p>
                      <a:r>
                        <a:rPr lang="en-US" sz="2100" dirty="0" smtClean="0">
                          <a:solidFill>
                            <a:schemeClr val="tx1"/>
                          </a:solidFill>
                          <a:latin typeface="Century Gothic" panose="020B0502020202020204" pitchFamily="34" charset="0"/>
                        </a:rPr>
                        <a:t>CHW encounter</a:t>
                      </a:r>
                      <a:r>
                        <a:rPr lang="en-US" sz="2100" baseline="0" dirty="0" smtClean="0">
                          <a:solidFill>
                            <a:schemeClr val="tx1"/>
                          </a:solidFill>
                          <a:latin typeface="Century Gothic" panose="020B0502020202020204" pitchFamily="34" charset="0"/>
                        </a:rPr>
                        <a:t> form</a:t>
                      </a:r>
                    </a:p>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smtClean="0">
                          <a:solidFill>
                            <a:schemeClr val="tx1"/>
                          </a:solidFill>
                          <a:latin typeface="Century Gothic" panose="020B0502020202020204" pitchFamily="34" charset="0"/>
                        </a:rPr>
                        <a:t>Fidelity monitoring tool</a:t>
                      </a:r>
                    </a:p>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smtClean="0">
                          <a:solidFill>
                            <a:schemeClr val="tx1"/>
                          </a:solidFill>
                          <a:latin typeface="Century Gothic" panose="020B0502020202020204" pitchFamily="34" charset="0"/>
                        </a:rPr>
                        <a:t>CHW satisfaction survey</a:t>
                      </a:r>
                    </a:p>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smtClean="0">
                          <a:solidFill>
                            <a:schemeClr val="tx1"/>
                          </a:solidFill>
                          <a:latin typeface="Century Gothic" panose="020B0502020202020204" pitchFamily="34" charset="0"/>
                        </a:rPr>
                        <a:t>Qualitative interview</a:t>
                      </a:r>
                    </a:p>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smtClean="0">
                          <a:solidFill>
                            <a:schemeClr val="tx1"/>
                          </a:solidFill>
                          <a:latin typeface="Century Gothic" panose="020B0502020202020204" pitchFamily="34" charset="0"/>
                        </a:rPr>
                        <a:t>Site</a:t>
                      </a:r>
                      <a:r>
                        <a:rPr lang="en-US" sz="2100" baseline="0" dirty="0" smtClean="0">
                          <a:solidFill>
                            <a:schemeClr val="tx1"/>
                          </a:solidFill>
                          <a:latin typeface="Century Gothic" panose="020B0502020202020204" pitchFamily="34" charset="0"/>
                        </a:rPr>
                        <a:t> visit tools</a:t>
                      </a:r>
                      <a:endParaRPr lang="en-US" sz="2100" dirty="0" smtClean="0">
                        <a:solidFill>
                          <a:schemeClr val="tx1"/>
                        </a:solidFill>
                        <a:latin typeface="Century Gothic" panose="020B0502020202020204" pitchFamily="34" charset="0"/>
                      </a:endParaRPr>
                    </a:p>
                  </a:txBody>
                  <a:tcPr/>
                </a:tc>
                <a:extLst>
                  <a:ext uri="{0D108BD9-81ED-4DB2-BD59-A6C34878D82A}">
                    <a16:rowId xmlns:a16="http://schemas.microsoft.com/office/drawing/2014/main" val="4223326197"/>
                  </a:ext>
                </a:extLst>
              </a:tr>
              <a:tr h="370840">
                <a:tc>
                  <a:txBody>
                    <a:bodyPr/>
                    <a:lstStyle/>
                    <a:p>
                      <a:r>
                        <a:rPr lang="en-US" sz="2800" dirty="0" smtClean="0">
                          <a:latin typeface="Century Gothic" panose="020B0502020202020204" pitchFamily="34" charset="0"/>
                        </a:rPr>
                        <a:t>Maintenance</a:t>
                      </a:r>
                      <a:endParaRPr lang="en-US" sz="2800" dirty="0">
                        <a:latin typeface="Century Gothic" panose="020B0502020202020204" pitchFamily="34" charset="0"/>
                      </a:endParaRPr>
                    </a:p>
                  </a:txBody>
                  <a:tcPr/>
                </a:tc>
                <a:tc>
                  <a:txBody>
                    <a:bodyPr/>
                    <a:lstStyle/>
                    <a:p>
                      <a:r>
                        <a:rPr lang="en-US" sz="2100" dirty="0" smtClean="0">
                          <a:solidFill>
                            <a:schemeClr val="tx1"/>
                          </a:solidFill>
                          <a:latin typeface="Century Gothic" panose="020B0502020202020204" pitchFamily="34" charset="0"/>
                        </a:rPr>
                        <a:t>Consistency over time;</a:t>
                      </a:r>
                      <a:r>
                        <a:rPr lang="en-US" sz="2100" baseline="0" dirty="0" smtClean="0">
                          <a:solidFill>
                            <a:schemeClr val="tx1"/>
                          </a:solidFill>
                          <a:latin typeface="Century Gothic" panose="020B0502020202020204" pitchFamily="34" charset="0"/>
                        </a:rPr>
                        <a:t> </a:t>
                      </a:r>
                    </a:p>
                    <a:p>
                      <a:r>
                        <a:rPr lang="en-US" sz="2100" dirty="0" smtClean="0">
                          <a:solidFill>
                            <a:schemeClr val="tx1"/>
                          </a:solidFill>
                          <a:latin typeface="Century Gothic" panose="020B0502020202020204" pitchFamily="34" charset="0"/>
                        </a:rPr>
                        <a:t>Budget impact</a:t>
                      </a:r>
                      <a:endParaRPr lang="en-US" sz="2100" dirty="0">
                        <a:solidFill>
                          <a:schemeClr val="tx1"/>
                        </a:solidFill>
                        <a:latin typeface="Century Gothic" panose="020B0502020202020204" pitchFamily="34" charset="0"/>
                      </a:endParaRPr>
                    </a:p>
                  </a:txBody>
                  <a:tcPr/>
                </a:tc>
                <a:tc>
                  <a:txBody>
                    <a:bodyPr/>
                    <a:lstStyle/>
                    <a:p>
                      <a:r>
                        <a:rPr lang="en-US" sz="2100" dirty="0" smtClean="0">
                          <a:solidFill>
                            <a:schemeClr val="tx1"/>
                          </a:solidFill>
                          <a:latin typeface="Century Gothic" panose="020B0502020202020204" pitchFamily="34" charset="0"/>
                        </a:rPr>
                        <a:t>CHW encounter form</a:t>
                      </a:r>
                    </a:p>
                    <a:p>
                      <a:r>
                        <a:rPr lang="en-US" sz="2100" dirty="0" smtClean="0">
                          <a:solidFill>
                            <a:schemeClr val="tx1"/>
                          </a:solidFill>
                          <a:latin typeface="Century Gothic" panose="020B0502020202020204" pitchFamily="34" charset="0"/>
                        </a:rPr>
                        <a:t>Cost analysis</a:t>
                      </a:r>
                      <a:endParaRPr lang="en-US" sz="2100" dirty="0">
                        <a:solidFill>
                          <a:schemeClr val="tx1"/>
                        </a:solidFill>
                        <a:latin typeface="Century Gothic" panose="020B0502020202020204" pitchFamily="34" charset="0"/>
                      </a:endParaRPr>
                    </a:p>
                  </a:txBody>
                  <a:tcPr/>
                </a:tc>
                <a:extLst>
                  <a:ext uri="{0D108BD9-81ED-4DB2-BD59-A6C34878D82A}">
                    <a16:rowId xmlns:a16="http://schemas.microsoft.com/office/drawing/2014/main" val="3769363701"/>
                  </a:ext>
                </a:extLst>
              </a:tr>
            </a:tbl>
          </a:graphicData>
        </a:graphic>
      </p:graphicFrame>
    </p:spTree>
    <p:extLst>
      <p:ext uri="{BB962C8B-B14F-4D97-AF65-F5344CB8AC3E}">
        <p14:creationId xmlns:p14="http://schemas.microsoft.com/office/powerpoint/2010/main" val="10624726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4049469"/>
            <a:ext cx="7575163" cy="1335087"/>
          </a:xfrm>
        </p:spPr>
        <p:txBody>
          <a:bodyPr/>
          <a:lstStyle/>
          <a:p>
            <a:r>
              <a:rPr lang="en-US" dirty="0" smtClean="0">
                <a:latin typeface="Century Gothic" panose="020B0502020202020204" pitchFamily="34" charset="0"/>
              </a:rPr>
              <a:t/>
            </a:r>
            <a:br>
              <a:rPr lang="en-US" dirty="0" smtClean="0">
                <a:latin typeface="Century Gothic" panose="020B0502020202020204" pitchFamily="34" charset="0"/>
              </a:rPr>
            </a:br>
            <a:r>
              <a:rPr lang="en-US" dirty="0" smtClean="0">
                <a:latin typeface="Century Gothic" panose="020B0502020202020204" pitchFamily="34" charset="0"/>
              </a:rPr>
              <a:t>Model: </a:t>
            </a:r>
            <a:r>
              <a:rPr lang="en-US" dirty="0">
                <a:latin typeface="Century Gothic" panose="020B0502020202020204" pitchFamily="34" charset="0"/>
              </a:rPr>
              <a:t>Proctor Conceptual Model of Implementation Research</a:t>
            </a:r>
          </a:p>
        </p:txBody>
      </p:sp>
      <p:sp>
        <p:nvSpPr>
          <p:cNvPr id="3" name="Text Placeholder 2"/>
          <p:cNvSpPr>
            <a:spLocks noGrp="1"/>
          </p:cNvSpPr>
          <p:nvPr>
            <p:ph type="body" idx="1"/>
          </p:nvPr>
        </p:nvSpPr>
        <p:spPr/>
        <p:txBody>
          <a:bodyPr>
            <a:noAutofit/>
          </a:bodyPr>
          <a:lstStyle/>
          <a:p>
            <a:r>
              <a:rPr lang="en-US" sz="3200" b="1" dirty="0" smtClean="0"/>
              <a:t>Practical Application: </a:t>
            </a:r>
            <a:r>
              <a:rPr lang="en-US" sz="3200" dirty="0"/>
              <a:t>The Hepatitis C Testing &amp; Assessment Project </a:t>
            </a:r>
          </a:p>
        </p:txBody>
      </p:sp>
    </p:spTree>
    <p:extLst>
      <p:ext uri="{BB962C8B-B14F-4D97-AF65-F5344CB8AC3E}">
        <p14:creationId xmlns:p14="http://schemas.microsoft.com/office/powerpoint/2010/main" val="3403045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919" y="2300264"/>
            <a:ext cx="5733288" cy="3875946"/>
          </a:xfrm>
        </p:spPr>
        <p:txBody>
          <a:bodyPr>
            <a:normAutofit/>
          </a:bodyPr>
          <a:lstStyle/>
          <a:p>
            <a:r>
              <a:rPr lang="en-US" sz="3200" dirty="0" smtClean="0"/>
              <a:t>Overall </a:t>
            </a:r>
            <a:r>
              <a:rPr lang="en-US" sz="3200" dirty="0"/>
              <a:t>impact</a:t>
            </a:r>
          </a:p>
          <a:p>
            <a:r>
              <a:rPr lang="en-US" sz="3200" dirty="0"/>
              <a:t>Significance</a:t>
            </a:r>
          </a:p>
          <a:p>
            <a:r>
              <a:rPr lang="en-US" sz="3200" dirty="0"/>
              <a:t>Innovation</a:t>
            </a:r>
          </a:p>
          <a:p>
            <a:r>
              <a:rPr lang="en-US" sz="3200" dirty="0"/>
              <a:t>Approach</a:t>
            </a:r>
          </a:p>
          <a:p>
            <a:r>
              <a:rPr lang="en-US" sz="3200" dirty="0"/>
              <a:t>Investigator team</a:t>
            </a:r>
          </a:p>
          <a:p>
            <a:r>
              <a:rPr lang="en-US" sz="3200" dirty="0"/>
              <a:t>Research environment</a:t>
            </a:r>
          </a:p>
          <a:p>
            <a:endParaRPr lang="en-US" dirty="0"/>
          </a:p>
        </p:txBody>
      </p:sp>
      <p:sp>
        <p:nvSpPr>
          <p:cNvPr id="3" name="Title 2"/>
          <p:cNvSpPr>
            <a:spLocks noGrp="1"/>
          </p:cNvSpPr>
          <p:nvPr>
            <p:ph type="title"/>
          </p:nvPr>
        </p:nvSpPr>
        <p:spPr/>
        <p:txBody>
          <a:bodyPr/>
          <a:lstStyle/>
          <a:p>
            <a:r>
              <a:rPr lang="en-US" dirty="0" smtClean="0"/>
              <a:t>Identifying High-Quality Projects</a:t>
            </a:r>
            <a:endParaRPr lang="en-US" dirty="0"/>
          </a:p>
        </p:txBody>
      </p:sp>
      <p:sp>
        <p:nvSpPr>
          <p:cNvPr id="4" name="Content Placeholder 3"/>
          <p:cNvSpPr>
            <a:spLocks noGrp="1"/>
          </p:cNvSpPr>
          <p:nvPr>
            <p:ph idx="13"/>
          </p:nvPr>
        </p:nvSpPr>
        <p:spPr>
          <a:xfrm>
            <a:off x="6112042" y="2300262"/>
            <a:ext cx="5733288" cy="3875950"/>
          </a:xfrm>
        </p:spPr>
        <p:txBody>
          <a:bodyPr>
            <a:normAutofit/>
          </a:bodyPr>
          <a:lstStyle/>
          <a:p>
            <a:r>
              <a:rPr lang="en-US" sz="3200" dirty="0"/>
              <a:t>B</a:t>
            </a:r>
            <a:r>
              <a:rPr lang="en-US" sz="3200" dirty="0" smtClean="0"/>
              <a:t>road, </a:t>
            </a:r>
            <a:r>
              <a:rPr lang="en-US" sz="3200" dirty="0"/>
              <a:t>n</a:t>
            </a:r>
            <a:r>
              <a:rPr lang="en-US" sz="3200" dirty="0" smtClean="0"/>
              <a:t>on-specific to IIS</a:t>
            </a:r>
          </a:p>
          <a:p>
            <a:r>
              <a:rPr lang="en-US" sz="3200" dirty="0" smtClean="0"/>
              <a:t>Criteria could be operationalized to better describe high-quality IIS</a:t>
            </a:r>
            <a:endParaRPr lang="en-US" sz="3200" dirty="0"/>
          </a:p>
        </p:txBody>
      </p:sp>
      <p:sp>
        <p:nvSpPr>
          <p:cNvPr id="5" name="Rectangle 4"/>
          <p:cNvSpPr/>
          <p:nvPr/>
        </p:nvSpPr>
        <p:spPr>
          <a:xfrm>
            <a:off x="252920" y="1315453"/>
            <a:ext cx="5738447" cy="80467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smtClean="0">
                <a:latin typeface="Century Gothic" panose="020B0502020202020204" pitchFamily="34" charset="0"/>
              </a:rPr>
              <a:t>Main NIH Criteria</a:t>
            </a:r>
            <a:endParaRPr lang="en-US" b="1" dirty="0">
              <a:latin typeface="Century Gothic" panose="020B0502020202020204" pitchFamily="34" charset="0"/>
            </a:endParaRPr>
          </a:p>
        </p:txBody>
      </p:sp>
      <p:sp>
        <p:nvSpPr>
          <p:cNvPr id="6" name="Rectangle 5"/>
          <p:cNvSpPr/>
          <p:nvPr/>
        </p:nvSpPr>
        <p:spPr>
          <a:xfrm>
            <a:off x="6164197" y="1315452"/>
            <a:ext cx="5738447" cy="80467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smtClean="0">
                <a:latin typeface="Century Gothic" panose="020B0502020202020204" pitchFamily="34" charset="0"/>
              </a:rPr>
              <a:t>Issues Applying NIH Criteria to Implementation &amp; Improvement (IIS)</a:t>
            </a:r>
            <a:endParaRPr lang="en-US" b="1" dirty="0">
              <a:latin typeface="Century Gothic" panose="020B0502020202020204" pitchFamily="34" charset="0"/>
            </a:endParaRPr>
          </a:p>
        </p:txBody>
      </p:sp>
    </p:spTree>
    <p:extLst>
      <p:ext uri="{BB962C8B-B14F-4D97-AF65-F5344CB8AC3E}">
        <p14:creationId xmlns:p14="http://schemas.microsoft.com/office/powerpoint/2010/main" val="18535822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919" y="1315452"/>
            <a:ext cx="11649725" cy="5332997"/>
          </a:xfrm>
        </p:spPr>
        <p:txBody>
          <a:bodyPr>
            <a:normAutofit/>
          </a:bodyPr>
          <a:lstStyle/>
          <a:p>
            <a:r>
              <a:rPr lang="en-US" sz="3200" dirty="0"/>
              <a:t>Quality gap </a:t>
            </a:r>
            <a:endParaRPr lang="en-US" sz="3200" dirty="0" smtClean="0"/>
          </a:p>
          <a:p>
            <a:pPr lvl="1"/>
            <a:r>
              <a:rPr lang="en-US" sz="2800" dirty="0" smtClean="0"/>
              <a:t>High rates of HCV in population born 1945-1964</a:t>
            </a:r>
          </a:p>
          <a:p>
            <a:pPr lvl="1"/>
            <a:r>
              <a:rPr lang="en-US" sz="2800" dirty="0" smtClean="0"/>
              <a:t>No </a:t>
            </a:r>
            <a:r>
              <a:rPr lang="en-US" sz="2800" dirty="0"/>
              <a:t>evidence for routine testing for all (as with HIV)</a:t>
            </a:r>
          </a:p>
          <a:p>
            <a:r>
              <a:rPr lang="en-US" sz="3200" dirty="0" smtClean="0"/>
              <a:t>Research Question: </a:t>
            </a:r>
          </a:p>
          <a:p>
            <a:pPr lvl="1"/>
            <a:r>
              <a:rPr lang="en-US" sz="2800" dirty="0" smtClean="0"/>
              <a:t>What is the </a:t>
            </a:r>
            <a:r>
              <a:rPr lang="en-US" sz="2800" dirty="0" err="1" smtClean="0"/>
              <a:t>betterstrategy</a:t>
            </a:r>
            <a:r>
              <a:rPr lang="en-US" sz="2800" dirty="0" smtClean="0"/>
              <a:t> to improve HCV screening &amp; testing within primary care in settings with a large proportion of high-risk patients?</a:t>
            </a:r>
          </a:p>
          <a:p>
            <a:pPr lvl="2"/>
            <a:r>
              <a:rPr lang="en-US" sz="2800" dirty="0" smtClean="0"/>
              <a:t>Routine birth cohort testing </a:t>
            </a:r>
          </a:p>
          <a:p>
            <a:pPr lvl="2"/>
            <a:r>
              <a:rPr lang="en-US" sz="2800" dirty="0" smtClean="0"/>
              <a:t>Enhanced risk screening with targeted testing for all others </a:t>
            </a:r>
          </a:p>
          <a:p>
            <a:r>
              <a:rPr lang="en-US" sz="3200" dirty="0" smtClean="0"/>
              <a:t>Setting: </a:t>
            </a:r>
          </a:p>
          <a:p>
            <a:pPr lvl="1"/>
            <a:r>
              <a:rPr lang="en-US" sz="2800" dirty="0" smtClean="0"/>
              <a:t>3 large community health clinics in South Bronx, New York</a:t>
            </a:r>
            <a:endParaRPr lang="en-US" sz="2800" dirty="0"/>
          </a:p>
        </p:txBody>
      </p:sp>
      <p:sp>
        <p:nvSpPr>
          <p:cNvPr id="3" name="Title 2"/>
          <p:cNvSpPr>
            <a:spLocks noGrp="1"/>
          </p:cNvSpPr>
          <p:nvPr>
            <p:ph type="title"/>
          </p:nvPr>
        </p:nvSpPr>
        <p:spPr/>
        <p:txBody>
          <a:bodyPr/>
          <a:lstStyle/>
          <a:p>
            <a:r>
              <a:rPr lang="en-US" dirty="0" smtClean="0"/>
              <a:t>Research Question &amp; Setting </a:t>
            </a:r>
            <a:endParaRPr lang="en-US" dirty="0"/>
          </a:p>
        </p:txBody>
      </p:sp>
    </p:spTree>
    <p:extLst>
      <p:ext uri="{BB962C8B-B14F-4D97-AF65-F5344CB8AC3E}">
        <p14:creationId xmlns:p14="http://schemas.microsoft.com/office/powerpoint/2010/main" val="38929921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Using the Proctor Model as a Guide</a:t>
            </a:r>
            <a:endParaRPr lang="en-US" dirty="0"/>
          </a:p>
        </p:txBody>
      </p:sp>
      <p:pic>
        <p:nvPicPr>
          <p:cNvPr id="4" name="Content Placeholder 3" descr="C:\Users\drainoni\AppData\Local\Microsoft\Windows\Temporary Internet Files\Content.Outlook\DGOSJ2F3\ResearchMethodsImage.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54242" y="1327043"/>
            <a:ext cx="11047079" cy="5293340"/>
          </a:xfrm>
          <a:prstGeom prst="rect">
            <a:avLst/>
          </a:prstGeom>
          <a:noFill/>
          <a:ln>
            <a:noFill/>
          </a:ln>
        </p:spPr>
      </p:pic>
    </p:spTree>
    <p:extLst>
      <p:ext uri="{BB962C8B-B14F-4D97-AF65-F5344CB8AC3E}">
        <p14:creationId xmlns:p14="http://schemas.microsoft.com/office/powerpoint/2010/main" val="728897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Enhanced Risk Screener Phase</a:t>
            </a:r>
          </a:p>
        </p:txBody>
      </p:sp>
      <p:pic>
        <p:nvPicPr>
          <p:cNvPr id="4" name="Picture 3" descr="BU Med Screening Label third version"/>
          <p:cNvPicPr>
            <a:picLocks noChangeAspect="1" noChangeArrowheads="1"/>
          </p:cNvPicPr>
          <p:nvPr/>
        </p:nvPicPr>
        <p:blipFill>
          <a:blip r:embed="rId2">
            <a:extLst>
              <a:ext uri="{28A0092B-C50C-407E-A947-70E740481C1C}">
                <a14:useLocalDpi xmlns:a14="http://schemas.microsoft.com/office/drawing/2010/main" val="0"/>
              </a:ext>
            </a:extLst>
          </a:blip>
          <a:srcRect l="4041" t="6296" r="4041" b="7147"/>
          <a:stretch>
            <a:fillRect/>
          </a:stretch>
        </p:blipFill>
        <p:spPr bwMode="auto">
          <a:xfrm>
            <a:off x="2035489" y="1447426"/>
            <a:ext cx="8084585" cy="488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10383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Birth Cohort Sticker</a:t>
            </a:r>
          </a:p>
        </p:txBody>
      </p:sp>
      <p:graphicFrame>
        <p:nvGraphicFramePr>
          <p:cNvPr id="4" name="Object 2"/>
          <p:cNvGraphicFramePr>
            <a:graphicFrameLocks noChangeAspect="1"/>
          </p:cNvGraphicFramePr>
          <p:nvPr>
            <p:extLst>
              <p:ext uri="{D42A27DB-BD31-4B8C-83A1-F6EECF244321}">
                <p14:modId xmlns:p14="http://schemas.microsoft.com/office/powerpoint/2010/main" val="3313416165"/>
              </p:ext>
            </p:extLst>
          </p:nvPr>
        </p:nvGraphicFramePr>
        <p:xfrm>
          <a:off x="1962982" y="1833282"/>
          <a:ext cx="8229600" cy="3886200"/>
        </p:xfrm>
        <a:graphic>
          <a:graphicData uri="http://schemas.openxmlformats.org/presentationml/2006/ole">
            <mc:AlternateContent xmlns:mc="http://schemas.openxmlformats.org/markup-compatibility/2006">
              <mc:Choice xmlns:v="urn:schemas-microsoft-com:vml" Requires="v">
                <p:oleObj spid="_x0000_s1045" name="Photo Editor Photo" r:id="rId3" imgW="3095238" imgH="1038370" progId="MSPhotoEd.3">
                  <p:embed/>
                </p:oleObj>
              </mc:Choice>
              <mc:Fallback>
                <p:oleObj name="Photo Editor Photo" r:id="rId3" imgW="3095238" imgH="1038370" progId="MSPhotoEd.3">
                  <p:embed/>
                  <p:pic>
                    <p:nvPicPr>
                      <p:cNvPr id="409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2982" y="1833282"/>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600117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4049517924"/>
              </p:ext>
            </p:extLst>
          </p:nvPr>
        </p:nvGraphicFramePr>
        <p:xfrm>
          <a:off x="209550" y="247650"/>
          <a:ext cx="11830050" cy="6351357"/>
        </p:xfrm>
        <a:graphic>
          <a:graphicData uri="http://schemas.openxmlformats.org/drawingml/2006/table">
            <a:tbl>
              <a:tblPr firstRow="1" bandRow="1">
                <a:tableStyleId>{F2DE63D5-997A-4646-A377-4702673A728D}</a:tableStyleId>
              </a:tblPr>
              <a:tblGrid>
                <a:gridCol w="3238500">
                  <a:extLst>
                    <a:ext uri="{9D8B030D-6E8A-4147-A177-3AD203B41FA5}">
                      <a16:colId xmlns:a16="http://schemas.microsoft.com/office/drawing/2014/main" val="853467171"/>
                    </a:ext>
                  </a:extLst>
                </a:gridCol>
                <a:gridCol w="4133850">
                  <a:extLst>
                    <a:ext uri="{9D8B030D-6E8A-4147-A177-3AD203B41FA5}">
                      <a16:colId xmlns:a16="http://schemas.microsoft.com/office/drawing/2014/main" val="1985725059"/>
                    </a:ext>
                  </a:extLst>
                </a:gridCol>
                <a:gridCol w="4457700">
                  <a:extLst>
                    <a:ext uri="{9D8B030D-6E8A-4147-A177-3AD203B41FA5}">
                      <a16:colId xmlns:a16="http://schemas.microsoft.com/office/drawing/2014/main" val="2760908771"/>
                    </a:ext>
                  </a:extLst>
                </a:gridCol>
              </a:tblGrid>
              <a:tr h="682077">
                <a:tc>
                  <a:txBody>
                    <a:bodyPr/>
                    <a:lstStyle/>
                    <a:p>
                      <a:r>
                        <a:rPr lang="en-US" sz="2400" dirty="0" smtClean="0">
                          <a:latin typeface="Century Gothic" panose="020B0502020202020204" pitchFamily="34" charset="0"/>
                        </a:rPr>
                        <a:t>Outcome</a:t>
                      </a:r>
                      <a:endParaRPr lang="en-US" sz="2400" dirty="0">
                        <a:latin typeface="Century Gothic" panose="020B0502020202020204" pitchFamily="34" charset="0"/>
                      </a:endParaRPr>
                    </a:p>
                  </a:txBody>
                  <a:tcPr anchor="ctr"/>
                </a:tc>
                <a:tc>
                  <a:txBody>
                    <a:bodyPr/>
                    <a:lstStyle/>
                    <a:p>
                      <a:r>
                        <a:rPr lang="en-US" sz="2400" dirty="0" smtClean="0">
                          <a:latin typeface="Century Gothic" panose="020B0502020202020204" pitchFamily="34" charset="0"/>
                        </a:rPr>
                        <a:t>Definition</a:t>
                      </a:r>
                      <a:endParaRPr lang="en-US" sz="2400" dirty="0">
                        <a:latin typeface="Century Gothic" panose="020B0502020202020204" pitchFamily="34" charset="0"/>
                      </a:endParaRPr>
                    </a:p>
                  </a:txBody>
                  <a:tcPr anchor="ctr"/>
                </a:tc>
                <a:tc>
                  <a:txBody>
                    <a:bodyPr/>
                    <a:lstStyle/>
                    <a:p>
                      <a:r>
                        <a:rPr lang="en-US" sz="2400" dirty="0" smtClean="0">
                          <a:latin typeface="Century Gothic" panose="020B0502020202020204" pitchFamily="34" charset="0"/>
                        </a:rPr>
                        <a:t>Data Source</a:t>
                      </a:r>
                      <a:endParaRPr lang="en-US" sz="2400" dirty="0">
                        <a:latin typeface="Century Gothic" panose="020B0502020202020204" pitchFamily="34" charset="0"/>
                      </a:endParaRPr>
                    </a:p>
                  </a:txBody>
                  <a:tcPr anchor="ctr"/>
                </a:tc>
                <a:extLst>
                  <a:ext uri="{0D108BD9-81ED-4DB2-BD59-A6C34878D82A}">
                    <a16:rowId xmlns:a16="http://schemas.microsoft.com/office/drawing/2014/main" val="1738259073"/>
                  </a:ext>
                </a:extLst>
              </a:tr>
              <a:tr h="378932">
                <a:tc gridSpan="3">
                  <a:txBody>
                    <a:bodyPr/>
                    <a:lstStyle/>
                    <a:p>
                      <a:r>
                        <a:rPr lang="en-US" sz="2400" b="1" i="1" dirty="0" smtClean="0">
                          <a:solidFill>
                            <a:srgbClr val="C00000"/>
                          </a:solidFill>
                          <a:latin typeface="Century Gothic" panose="020B0502020202020204" pitchFamily="34" charset="0"/>
                        </a:rPr>
                        <a:t>Implementation</a:t>
                      </a:r>
                      <a:endParaRPr lang="en-US" sz="2400" b="1" i="1" dirty="0">
                        <a:solidFill>
                          <a:srgbClr val="C00000"/>
                        </a:solidFill>
                        <a:latin typeface="Century Gothic" panose="020B0502020202020204" pitchFamily="34" charset="0"/>
                      </a:endParaRPr>
                    </a:p>
                  </a:txBody>
                  <a:tcPr>
                    <a:solidFill>
                      <a:schemeClr val="bg1">
                        <a:lumMod val="85000"/>
                      </a:schemeClr>
                    </a:solidFill>
                  </a:tcPr>
                </a:tc>
                <a:tc hMerge="1">
                  <a:txBody>
                    <a:bodyPr/>
                    <a:lstStyle/>
                    <a:p>
                      <a:endParaRPr lang="en-US" sz="2400" dirty="0">
                        <a:latin typeface="Century Gothic" panose="020B0502020202020204" pitchFamily="34" charset="0"/>
                      </a:endParaRPr>
                    </a:p>
                  </a:txBody>
                  <a:tcPr>
                    <a:solidFill>
                      <a:schemeClr val="tx2">
                        <a:lumMod val="10000"/>
                        <a:lumOff val="90000"/>
                      </a:schemeClr>
                    </a:solidFill>
                  </a:tcPr>
                </a:tc>
                <a:tc hMerge="1">
                  <a:txBody>
                    <a:bodyPr/>
                    <a:lstStyle/>
                    <a:p>
                      <a:endParaRPr lang="en-US" sz="2400" dirty="0">
                        <a:latin typeface="Century Gothic" panose="020B0502020202020204" pitchFamily="34" charset="0"/>
                      </a:endParaRPr>
                    </a:p>
                  </a:txBody>
                  <a:tcPr>
                    <a:solidFill>
                      <a:schemeClr val="tx2">
                        <a:lumMod val="10000"/>
                        <a:lumOff val="90000"/>
                      </a:schemeClr>
                    </a:solidFill>
                  </a:tcPr>
                </a:tc>
                <a:extLst>
                  <a:ext uri="{0D108BD9-81ED-4DB2-BD59-A6C34878D82A}">
                    <a16:rowId xmlns:a16="http://schemas.microsoft.com/office/drawing/2014/main" val="3085534345"/>
                  </a:ext>
                </a:extLst>
              </a:tr>
              <a:tr h="378932">
                <a:tc>
                  <a:txBody>
                    <a:bodyPr/>
                    <a:lstStyle/>
                    <a:p>
                      <a:r>
                        <a:rPr lang="en-US" sz="2400" b="1" dirty="0" smtClean="0">
                          <a:latin typeface="Century Gothic" panose="020B0502020202020204" pitchFamily="34" charset="0"/>
                        </a:rPr>
                        <a:t>Acceptability </a:t>
                      </a:r>
                      <a:endParaRPr lang="en-US" sz="2400" b="1"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Agreeable, attitudes</a:t>
                      </a:r>
                      <a:endParaRPr lang="en-US" sz="2400"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Qualitative </a:t>
                      </a:r>
                      <a:endParaRPr lang="en-US" sz="24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3611337985"/>
                  </a:ext>
                </a:extLst>
              </a:tr>
              <a:tr h="378932">
                <a:tc>
                  <a:txBody>
                    <a:bodyPr/>
                    <a:lstStyle/>
                    <a:p>
                      <a:r>
                        <a:rPr lang="en-US" sz="2400" b="1" dirty="0" smtClean="0">
                          <a:latin typeface="Century Gothic" panose="020B0502020202020204" pitchFamily="34" charset="0"/>
                        </a:rPr>
                        <a:t>Adoption </a:t>
                      </a:r>
                      <a:endParaRPr lang="en-US" sz="2400" b="1"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Willingness to implement </a:t>
                      </a:r>
                      <a:endParaRPr lang="en-US" sz="2400"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Qualitative</a:t>
                      </a:r>
                      <a:endParaRPr lang="en-US" sz="24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2522453528"/>
                  </a:ext>
                </a:extLst>
              </a:tr>
              <a:tr h="378932">
                <a:tc>
                  <a:txBody>
                    <a:bodyPr/>
                    <a:lstStyle/>
                    <a:p>
                      <a:r>
                        <a:rPr lang="en-US" sz="2400" b="1" dirty="0" smtClean="0">
                          <a:latin typeface="Century Gothic" panose="020B0502020202020204" pitchFamily="34" charset="0"/>
                        </a:rPr>
                        <a:t>Appropriateness </a:t>
                      </a:r>
                      <a:endParaRPr lang="en-US" sz="2400" b="1"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Perception of fit </a:t>
                      </a:r>
                      <a:endParaRPr lang="en-US" sz="2400"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Qualitative</a:t>
                      </a:r>
                      <a:endParaRPr lang="en-US" sz="24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2200749977"/>
                  </a:ext>
                </a:extLst>
              </a:tr>
              <a:tr h="378932">
                <a:tc>
                  <a:txBody>
                    <a:bodyPr/>
                    <a:lstStyle/>
                    <a:p>
                      <a:r>
                        <a:rPr lang="en-US" sz="2400" b="1" dirty="0" smtClean="0">
                          <a:latin typeface="Century Gothic" panose="020B0502020202020204" pitchFamily="34" charset="0"/>
                        </a:rPr>
                        <a:t>Feasibility </a:t>
                      </a:r>
                      <a:endParaRPr lang="en-US" sz="2400" b="1"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Can they do it</a:t>
                      </a:r>
                      <a:endParaRPr lang="en-US" sz="2400"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Qualitative</a:t>
                      </a:r>
                      <a:endParaRPr lang="en-US" sz="24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2174224954"/>
                  </a:ext>
                </a:extLst>
              </a:tr>
              <a:tr h="378932">
                <a:tc>
                  <a:txBody>
                    <a:bodyPr/>
                    <a:lstStyle/>
                    <a:p>
                      <a:r>
                        <a:rPr lang="en-US" sz="2400" b="1" dirty="0" smtClean="0">
                          <a:latin typeface="Century Gothic" panose="020B0502020202020204" pitchFamily="34" charset="0"/>
                        </a:rPr>
                        <a:t>Fidelity </a:t>
                      </a:r>
                      <a:endParaRPr lang="en-US" sz="2400" b="1"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Did they do it</a:t>
                      </a:r>
                      <a:endParaRPr lang="en-US" sz="2400"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Screener,</a:t>
                      </a:r>
                      <a:r>
                        <a:rPr lang="en-US" sz="2400" baseline="0" dirty="0" smtClean="0">
                          <a:latin typeface="Century Gothic" panose="020B0502020202020204" pitchFamily="34" charset="0"/>
                        </a:rPr>
                        <a:t> </a:t>
                      </a:r>
                      <a:r>
                        <a:rPr lang="en-US" sz="2400" dirty="0" smtClean="0">
                          <a:latin typeface="Century Gothic" panose="020B0502020202020204" pitchFamily="34" charset="0"/>
                        </a:rPr>
                        <a:t>EMR testing data </a:t>
                      </a:r>
                      <a:endParaRPr lang="en-US" sz="24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1165869206"/>
                  </a:ext>
                </a:extLst>
              </a:tr>
              <a:tr h="682077">
                <a:tc>
                  <a:txBody>
                    <a:bodyPr/>
                    <a:lstStyle/>
                    <a:p>
                      <a:r>
                        <a:rPr lang="en-US" sz="2400" b="1" dirty="0" smtClean="0">
                          <a:latin typeface="Century Gothic" panose="020B0502020202020204" pitchFamily="34" charset="0"/>
                        </a:rPr>
                        <a:t>Penetration</a:t>
                      </a:r>
                      <a:endParaRPr lang="en-US" sz="2400" b="1"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 eligible that got it</a:t>
                      </a:r>
                      <a:endParaRPr lang="en-US" sz="2400"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Screeners done, EMR testing data</a:t>
                      </a:r>
                      <a:endParaRPr lang="en-US" sz="24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637868419"/>
                  </a:ext>
                </a:extLst>
              </a:tr>
              <a:tr h="682077">
                <a:tc>
                  <a:txBody>
                    <a:bodyPr/>
                    <a:lstStyle/>
                    <a:p>
                      <a:r>
                        <a:rPr lang="en-US" sz="2400" b="1" dirty="0" smtClean="0">
                          <a:latin typeface="Century Gothic" panose="020B0502020202020204" pitchFamily="34" charset="0"/>
                        </a:rPr>
                        <a:t>Sustainability</a:t>
                      </a:r>
                    </a:p>
                  </a:txBody>
                  <a:tcPr>
                    <a:solidFill>
                      <a:schemeClr val="bg1"/>
                    </a:solidFill>
                  </a:tcPr>
                </a:tc>
                <a:tc>
                  <a:txBody>
                    <a:bodyPr/>
                    <a:lstStyle/>
                    <a:p>
                      <a:r>
                        <a:rPr lang="en-US" sz="2400" dirty="0" smtClean="0">
                          <a:latin typeface="Century Gothic" panose="020B0502020202020204" pitchFamily="34" charset="0"/>
                        </a:rPr>
                        <a:t>Does the intervention stick</a:t>
                      </a:r>
                      <a:endParaRPr lang="en-US" sz="2400"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EMR testing data post-intervention</a:t>
                      </a:r>
                      <a:endParaRPr lang="en-US" sz="24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3248491969"/>
                  </a:ext>
                </a:extLst>
              </a:tr>
              <a:tr h="433024">
                <a:tc gridSpan="3">
                  <a:txBody>
                    <a:bodyPr/>
                    <a:lstStyle/>
                    <a:p>
                      <a:r>
                        <a:rPr lang="en-US" sz="2400" b="1" i="1" dirty="0" smtClean="0">
                          <a:solidFill>
                            <a:srgbClr val="C00000"/>
                          </a:solidFill>
                          <a:latin typeface="Century Gothic" panose="020B0502020202020204" pitchFamily="34" charset="0"/>
                        </a:rPr>
                        <a:t>Client</a:t>
                      </a:r>
                    </a:p>
                  </a:txBody>
                  <a:tcPr>
                    <a:solidFill>
                      <a:schemeClr val="bg1">
                        <a:lumMod val="85000"/>
                      </a:schemeClr>
                    </a:solidFill>
                  </a:tcPr>
                </a:tc>
                <a:tc hMerge="1">
                  <a:txBody>
                    <a:bodyPr/>
                    <a:lstStyle/>
                    <a:p>
                      <a:endParaRPr lang="en-US" sz="2400" dirty="0">
                        <a:latin typeface="Century Gothic" panose="020B0502020202020204" pitchFamily="34" charset="0"/>
                      </a:endParaRPr>
                    </a:p>
                  </a:txBody>
                  <a:tcPr>
                    <a:solidFill>
                      <a:schemeClr val="tx2">
                        <a:lumMod val="10000"/>
                        <a:lumOff val="90000"/>
                      </a:schemeClr>
                    </a:solidFill>
                  </a:tcPr>
                </a:tc>
                <a:tc hMerge="1">
                  <a:txBody>
                    <a:bodyPr/>
                    <a:lstStyle/>
                    <a:p>
                      <a:endParaRPr lang="en-US" sz="2400" dirty="0">
                        <a:latin typeface="Century Gothic" panose="020B0502020202020204" pitchFamily="34" charset="0"/>
                      </a:endParaRPr>
                    </a:p>
                  </a:txBody>
                  <a:tcPr>
                    <a:solidFill>
                      <a:schemeClr val="tx2">
                        <a:lumMod val="10000"/>
                        <a:lumOff val="90000"/>
                      </a:schemeClr>
                    </a:solidFill>
                  </a:tcPr>
                </a:tc>
                <a:extLst>
                  <a:ext uri="{0D108BD9-81ED-4DB2-BD59-A6C34878D82A}">
                    <a16:rowId xmlns:a16="http://schemas.microsoft.com/office/drawing/2014/main" val="499170653"/>
                  </a:ext>
                </a:extLst>
              </a:tr>
              <a:tr h="682077">
                <a:tc>
                  <a:txBody>
                    <a:bodyPr/>
                    <a:lstStyle/>
                    <a:p>
                      <a:r>
                        <a:rPr lang="en-US" sz="2400" b="1" dirty="0" smtClean="0">
                          <a:latin typeface="Century Gothic" panose="020B0502020202020204" pitchFamily="34" charset="0"/>
                        </a:rPr>
                        <a:t>Symptomatology</a:t>
                      </a:r>
                      <a:r>
                        <a:rPr lang="en-US" sz="2400" dirty="0" smtClean="0">
                          <a:latin typeface="Century Gothic" panose="020B0502020202020204" pitchFamily="34" charset="0"/>
                        </a:rPr>
                        <a:t> </a:t>
                      </a:r>
                      <a:endParaRPr lang="en-US" sz="2400"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 tested who tested positive</a:t>
                      </a:r>
                      <a:endParaRPr lang="en-US" sz="2400" dirty="0">
                        <a:latin typeface="Century Gothic" panose="020B0502020202020204" pitchFamily="34" charset="0"/>
                      </a:endParaRPr>
                    </a:p>
                  </a:txBody>
                  <a:tcPr>
                    <a:solidFill>
                      <a:schemeClr val="bg1"/>
                    </a:solidFill>
                  </a:tcPr>
                </a:tc>
                <a:tc>
                  <a:txBody>
                    <a:bodyPr/>
                    <a:lstStyle/>
                    <a:p>
                      <a:r>
                        <a:rPr lang="en-US" sz="2400" dirty="0" smtClean="0">
                          <a:latin typeface="Century Gothic" panose="020B0502020202020204" pitchFamily="34" charset="0"/>
                        </a:rPr>
                        <a:t>EMR testing data </a:t>
                      </a:r>
                      <a:endParaRPr lang="en-US" sz="24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1181665561"/>
                  </a:ext>
                </a:extLst>
              </a:tr>
            </a:tbl>
          </a:graphicData>
        </a:graphic>
      </p:graphicFrame>
    </p:spTree>
    <p:extLst>
      <p:ext uri="{BB962C8B-B14F-4D97-AF65-F5344CB8AC3E}">
        <p14:creationId xmlns:p14="http://schemas.microsoft.com/office/powerpoint/2010/main" val="28871939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994374126"/>
              </p:ext>
            </p:extLst>
          </p:nvPr>
        </p:nvGraphicFramePr>
        <p:xfrm>
          <a:off x="209550" y="247650"/>
          <a:ext cx="11830050" cy="6404871"/>
        </p:xfrm>
        <a:graphic>
          <a:graphicData uri="http://schemas.openxmlformats.org/drawingml/2006/table">
            <a:tbl>
              <a:tblPr firstRow="1" bandRow="1">
                <a:tableStyleId>{F2DE63D5-997A-4646-A377-4702673A728D}</a:tableStyleId>
              </a:tblPr>
              <a:tblGrid>
                <a:gridCol w="3238500">
                  <a:extLst>
                    <a:ext uri="{9D8B030D-6E8A-4147-A177-3AD203B41FA5}">
                      <a16:colId xmlns:a16="http://schemas.microsoft.com/office/drawing/2014/main" val="853467171"/>
                    </a:ext>
                  </a:extLst>
                </a:gridCol>
                <a:gridCol w="4133850">
                  <a:extLst>
                    <a:ext uri="{9D8B030D-6E8A-4147-A177-3AD203B41FA5}">
                      <a16:colId xmlns:a16="http://schemas.microsoft.com/office/drawing/2014/main" val="1985725059"/>
                    </a:ext>
                  </a:extLst>
                </a:gridCol>
                <a:gridCol w="4457700">
                  <a:extLst>
                    <a:ext uri="{9D8B030D-6E8A-4147-A177-3AD203B41FA5}">
                      <a16:colId xmlns:a16="http://schemas.microsoft.com/office/drawing/2014/main" val="2760908771"/>
                    </a:ext>
                  </a:extLst>
                </a:gridCol>
              </a:tblGrid>
              <a:tr h="682077">
                <a:tc>
                  <a:txBody>
                    <a:bodyPr/>
                    <a:lstStyle/>
                    <a:p>
                      <a:r>
                        <a:rPr lang="en-US" sz="2400" dirty="0" smtClean="0">
                          <a:latin typeface="Century Gothic" panose="020B0502020202020204" pitchFamily="34" charset="0"/>
                        </a:rPr>
                        <a:t>Outcome</a:t>
                      </a:r>
                      <a:endParaRPr lang="en-US" sz="2400" dirty="0">
                        <a:latin typeface="Century Gothic" panose="020B0502020202020204" pitchFamily="34" charset="0"/>
                      </a:endParaRPr>
                    </a:p>
                  </a:txBody>
                  <a:tcPr anchor="ctr"/>
                </a:tc>
                <a:tc>
                  <a:txBody>
                    <a:bodyPr/>
                    <a:lstStyle/>
                    <a:p>
                      <a:r>
                        <a:rPr lang="en-US" sz="2400" dirty="0" smtClean="0">
                          <a:latin typeface="Century Gothic" panose="020B0502020202020204" pitchFamily="34" charset="0"/>
                        </a:rPr>
                        <a:t>Definition</a:t>
                      </a:r>
                      <a:endParaRPr lang="en-US" sz="2400" dirty="0">
                        <a:latin typeface="Century Gothic" panose="020B0502020202020204" pitchFamily="34" charset="0"/>
                      </a:endParaRPr>
                    </a:p>
                  </a:txBody>
                  <a:tcPr anchor="ctr"/>
                </a:tc>
                <a:tc>
                  <a:txBody>
                    <a:bodyPr/>
                    <a:lstStyle/>
                    <a:p>
                      <a:r>
                        <a:rPr lang="en-US" sz="2400" dirty="0" smtClean="0">
                          <a:latin typeface="Century Gothic" panose="020B0502020202020204" pitchFamily="34" charset="0"/>
                        </a:rPr>
                        <a:t>Data Source</a:t>
                      </a:r>
                      <a:endParaRPr lang="en-US" sz="2400" dirty="0">
                        <a:latin typeface="Century Gothic" panose="020B0502020202020204" pitchFamily="34" charset="0"/>
                      </a:endParaRPr>
                    </a:p>
                  </a:txBody>
                  <a:tcPr anchor="ctr"/>
                </a:tc>
                <a:extLst>
                  <a:ext uri="{0D108BD9-81ED-4DB2-BD59-A6C34878D82A}">
                    <a16:rowId xmlns:a16="http://schemas.microsoft.com/office/drawing/2014/main" val="1738259073"/>
                  </a:ext>
                </a:extLst>
              </a:tr>
              <a:tr h="378932">
                <a:tc gridSpan="3">
                  <a:txBody>
                    <a:bodyPr/>
                    <a:lstStyle/>
                    <a:p>
                      <a:r>
                        <a:rPr lang="en-US" sz="2400" b="1" i="1" dirty="0" smtClean="0">
                          <a:solidFill>
                            <a:srgbClr val="C00000"/>
                          </a:solidFill>
                          <a:latin typeface="Century Gothic" panose="020B0502020202020204" pitchFamily="34" charset="0"/>
                        </a:rPr>
                        <a:t>Service</a:t>
                      </a:r>
                      <a:endParaRPr lang="en-US" sz="2400" b="1" i="1" dirty="0">
                        <a:solidFill>
                          <a:srgbClr val="C00000"/>
                        </a:solidFill>
                        <a:latin typeface="Century Gothic" panose="020B0502020202020204" pitchFamily="34" charset="0"/>
                      </a:endParaRPr>
                    </a:p>
                  </a:txBody>
                  <a:tcPr>
                    <a:solidFill>
                      <a:schemeClr val="bg1">
                        <a:lumMod val="85000"/>
                      </a:schemeClr>
                    </a:solidFill>
                  </a:tcPr>
                </a:tc>
                <a:tc hMerge="1">
                  <a:txBody>
                    <a:bodyPr/>
                    <a:lstStyle/>
                    <a:p>
                      <a:endParaRPr lang="en-US" sz="2400" dirty="0">
                        <a:latin typeface="Century Gothic" panose="020B0502020202020204" pitchFamily="34" charset="0"/>
                      </a:endParaRPr>
                    </a:p>
                  </a:txBody>
                  <a:tcPr>
                    <a:solidFill>
                      <a:schemeClr val="tx2">
                        <a:lumMod val="10000"/>
                        <a:lumOff val="90000"/>
                      </a:schemeClr>
                    </a:solidFill>
                  </a:tcPr>
                </a:tc>
                <a:tc hMerge="1">
                  <a:txBody>
                    <a:bodyPr/>
                    <a:lstStyle/>
                    <a:p>
                      <a:endParaRPr lang="en-US" sz="2400" dirty="0">
                        <a:latin typeface="Century Gothic" panose="020B0502020202020204" pitchFamily="34" charset="0"/>
                      </a:endParaRPr>
                    </a:p>
                  </a:txBody>
                  <a:tcPr>
                    <a:solidFill>
                      <a:schemeClr val="tx2">
                        <a:lumMod val="10000"/>
                        <a:lumOff val="90000"/>
                      </a:schemeClr>
                    </a:solidFill>
                  </a:tcPr>
                </a:tc>
                <a:extLst>
                  <a:ext uri="{0D108BD9-81ED-4DB2-BD59-A6C34878D82A}">
                    <a16:rowId xmlns:a16="http://schemas.microsoft.com/office/drawing/2014/main" val="3085534345"/>
                  </a:ext>
                </a:extLst>
              </a:tr>
              <a:tr h="378932">
                <a:tc>
                  <a:txBody>
                    <a:bodyPr/>
                    <a:lstStyle/>
                    <a:p>
                      <a:r>
                        <a:rPr lang="en-US" sz="2200" b="1" dirty="0" smtClean="0">
                          <a:latin typeface="Century Gothic" panose="020B0502020202020204" pitchFamily="34" charset="0"/>
                        </a:rPr>
                        <a:t>Efficiency</a:t>
                      </a:r>
                      <a:endParaRPr lang="en-US" sz="2200" b="1"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Did the right people get screened/tested</a:t>
                      </a:r>
                      <a:endParaRPr lang="en-US" sz="2200"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EMR testing data</a:t>
                      </a:r>
                      <a:r>
                        <a:rPr lang="en-US" sz="2200" baseline="0" dirty="0" smtClean="0">
                          <a:latin typeface="Century Gothic" panose="020B0502020202020204" pitchFamily="34" charset="0"/>
                        </a:rPr>
                        <a:t> &amp;</a:t>
                      </a:r>
                      <a:r>
                        <a:rPr lang="en-US" sz="2200" dirty="0" smtClean="0">
                          <a:latin typeface="Century Gothic" panose="020B0502020202020204" pitchFamily="34" charset="0"/>
                        </a:rPr>
                        <a:t> risk data, screener risk</a:t>
                      </a:r>
                      <a:r>
                        <a:rPr lang="en-US" sz="2200" baseline="0" dirty="0" smtClean="0">
                          <a:latin typeface="Century Gothic" panose="020B0502020202020204" pitchFamily="34" charset="0"/>
                        </a:rPr>
                        <a:t> &amp;</a:t>
                      </a:r>
                      <a:r>
                        <a:rPr lang="en-US" sz="2200" dirty="0" smtClean="0">
                          <a:latin typeface="Century Gothic" panose="020B0502020202020204" pitchFamily="34" charset="0"/>
                        </a:rPr>
                        <a:t> testing data </a:t>
                      </a:r>
                      <a:endParaRPr lang="en-US" sz="22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3611337985"/>
                  </a:ext>
                </a:extLst>
              </a:tr>
              <a:tr h="378932">
                <a:tc>
                  <a:txBody>
                    <a:bodyPr/>
                    <a:lstStyle/>
                    <a:p>
                      <a:r>
                        <a:rPr lang="en-US" sz="2200" b="1" dirty="0" smtClean="0">
                          <a:latin typeface="Century Gothic" panose="020B0502020202020204" pitchFamily="34" charset="0"/>
                        </a:rPr>
                        <a:t>Patient centeredness</a:t>
                      </a:r>
                      <a:endParaRPr lang="en-US" sz="2200" b="1"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Patient responses</a:t>
                      </a:r>
                      <a:endParaRPr lang="en-US" sz="2200"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Qualitative </a:t>
                      </a:r>
                      <a:endParaRPr lang="en-US" sz="22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2522453528"/>
                  </a:ext>
                </a:extLst>
              </a:tr>
              <a:tr h="378932">
                <a:tc>
                  <a:txBody>
                    <a:bodyPr/>
                    <a:lstStyle/>
                    <a:p>
                      <a:r>
                        <a:rPr lang="en-US" sz="2200" b="1" dirty="0" smtClean="0">
                          <a:latin typeface="Century Gothic" panose="020B0502020202020204" pitchFamily="34" charset="0"/>
                        </a:rPr>
                        <a:t>Timeliness</a:t>
                      </a:r>
                      <a:endParaRPr lang="en-US" sz="2200" b="1"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Getting people to care</a:t>
                      </a:r>
                      <a:endParaRPr lang="en-US" sz="2200"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EMR referrals, linkage</a:t>
                      </a:r>
                      <a:endParaRPr lang="en-US" sz="22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2200749977"/>
                  </a:ext>
                </a:extLst>
              </a:tr>
              <a:tr h="378932">
                <a:tc>
                  <a:txBody>
                    <a:bodyPr/>
                    <a:lstStyle/>
                    <a:p>
                      <a:r>
                        <a:rPr lang="en-US" sz="2200" b="1" dirty="0" smtClean="0">
                          <a:latin typeface="Century Gothic" panose="020B0502020202020204" pitchFamily="34" charset="0"/>
                        </a:rPr>
                        <a:t>Equity </a:t>
                      </a:r>
                      <a:endParaRPr lang="en-US" sz="2200" b="1"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Care does not vary by personal</a:t>
                      </a:r>
                      <a:r>
                        <a:rPr lang="en-US" sz="2200" baseline="0" dirty="0" smtClean="0">
                          <a:latin typeface="Century Gothic" panose="020B0502020202020204" pitchFamily="34" charset="0"/>
                        </a:rPr>
                        <a:t> characteristics</a:t>
                      </a:r>
                      <a:endParaRPr lang="en-US" sz="2200"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EMR demographics linked to screener</a:t>
                      </a:r>
                      <a:r>
                        <a:rPr lang="en-US" sz="2200" baseline="0" dirty="0" smtClean="0">
                          <a:latin typeface="Century Gothic" panose="020B0502020202020204" pitchFamily="34" charset="0"/>
                        </a:rPr>
                        <a:t> EMR testing data </a:t>
                      </a:r>
                      <a:endParaRPr lang="en-US" sz="22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2174224954"/>
                  </a:ext>
                </a:extLst>
              </a:tr>
              <a:tr h="378932">
                <a:tc>
                  <a:txBody>
                    <a:bodyPr/>
                    <a:lstStyle/>
                    <a:p>
                      <a:r>
                        <a:rPr lang="en-US" sz="2200" b="1" dirty="0" smtClean="0">
                          <a:latin typeface="Century Gothic" panose="020B0502020202020204" pitchFamily="34" charset="0"/>
                        </a:rPr>
                        <a:t>Efficiency</a:t>
                      </a:r>
                      <a:endParaRPr lang="en-US" sz="2200" b="1"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Did the right people get screened/tested</a:t>
                      </a:r>
                      <a:endParaRPr lang="en-US" sz="2200"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EMR testing data</a:t>
                      </a:r>
                      <a:r>
                        <a:rPr lang="en-US" sz="2200" baseline="0" dirty="0" smtClean="0">
                          <a:latin typeface="Century Gothic" panose="020B0502020202020204" pitchFamily="34" charset="0"/>
                        </a:rPr>
                        <a:t> &amp;</a:t>
                      </a:r>
                      <a:r>
                        <a:rPr lang="en-US" sz="2200" dirty="0" smtClean="0">
                          <a:latin typeface="Century Gothic" panose="020B0502020202020204" pitchFamily="34" charset="0"/>
                        </a:rPr>
                        <a:t> risk data, screener risk</a:t>
                      </a:r>
                      <a:r>
                        <a:rPr lang="en-US" sz="2200" baseline="0" dirty="0" smtClean="0">
                          <a:latin typeface="Century Gothic" panose="020B0502020202020204" pitchFamily="34" charset="0"/>
                        </a:rPr>
                        <a:t> &amp;</a:t>
                      </a:r>
                      <a:r>
                        <a:rPr lang="en-US" sz="2200" dirty="0" smtClean="0">
                          <a:latin typeface="Century Gothic" panose="020B0502020202020204" pitchFamily="34" charset="0"/>
                        </a:rPr>
                        <a:t> testing data </a:t>
                      </a:r>
                      <a:endParaRPr lang="en-US" sz="22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1165869206"/>
                  </a:ext>
                </a:extLst>
              </a:tr>
              <a:tr h="682077">
                <a:tc>
                  <a:txBody>
                    <a:bodyPr/>
                    <a:lstStyle/>
                    <a:p>
                      <a:r>
                        <a:rPr lang="en-US" sz="2200" b="1" dirty="0" smtClean="0">
                          <a:latin typeface="Century Gothic" panose="020B0502020202020204" pitchFamily="34" charset="0"/>
                        </a:rPr>
                        <a:t>Patient centeredness</a:t>
                      </a:r>
                      <a:endParaRPr lang="en-US" sz="2200" b="1"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Patient responses</a:t>
                      </a:r>
                      <a:endParaRPr lang="en-US" sz="2200"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Qualitative </a:t>
                      </a:r>
                      <a:endParaRPr lang="en-US" sz="22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637868419"/>
                  </a:ext>
                </a:extLst>
              </a:tr>
              <a:tr h="682077">
                <a:tc>
                  <a:txBody>
                    <a:bodyPr/>
                    <a:lstStyle/>
                    <a:p>
                      <a:r>
                        <a:rPr lang="en-US" sz="2200" b="1" dirty="0" smtClean="0">
                          <a:latin typeface="Century Gothic" panose="020B0502020202020204" pitchFamily="34" charset="0"/>
                        </a:rPr>
                        <a:t>Timeliness</a:t>
                      </a:r>
                      <a:endParaRPr lang="en-US" sz="2200" b="1"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Getting people to care</a:t>
                      </a:r>
                      <a:endParaRPr lang="en-US" sz="2200"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EMR referrals, linkage</a:t>
                      </a:r>
                      <a:endParaRPr lang="en-US" sz="22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3248491969"/>
                  </a:ext>
                </a:extLst>
              </a:tr>
              <a:tr h="682077">
                <a:tc>
                  <a:txBody>
                    <a:bodyPr/>
                    <a:lstStyle/>
                    <a:p>
                      <a:r>
                        <a:rPr lang="en-US" sz="2200" b="1" dirty="0" smtClean="0">
                          <a:latin typeface="Century Gothic" panose="020B0502020202020204" pitchFamily="34" charset="0"/>
                        </a:rPr>
                        <a:t>Efficiency</a:t>
                      </a:r>
                      <a:endParaRPr lang="en-US" sz="2200" b="1"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Did the right people get screened/tested</a:t>
                      </a:r>
                      <a:endParaRPr lang="en-US" sz="2200" dirty="0">
                        <a:latin typeface="Century Gothic" panose="020B0502020202020204" pitchFamily="34" charset="0"/>
                      </a:endParaRPr>
                    </a:p>
                  </a:txBody>
                  <a:tcPr>
                    <a:solidFill>
                      <a:schemeClr val="bg1"/>
                    </a:solidFill>
                  </a:tcPr>
                </a:tc>
                <a:tc>
                  <a:txBody>
                    <a:bodyPr/>
                    <a:lstStyle/>
                    <a:p>
                      <a:r>
                        <a:rPr lang="en-US" sz="2200" dirty="0" smtClean="0">
                          <a:latin typeface="Century Gothic" panose="020B0502020202020204" pitchFamily="34" charset="0"/>
                        </a:rPr>
                        <a:t>EMR testing data</a:t>
                      </a:r>
                      <a:r>
                        <a:rPr lang="en-US" sz="2200" baseline="0" dirty="0" smtClean="0">
                          <a:latin typeface="Century Gothic" panose="020B0502020202020204" pitchFamily="34" charset="0"/>
                        </a:rPr>
                        <a:t> &amp;</a:t>
                      </a:r>
                      <a:r>
                        <a:rPr lang="en-US" sz="2200" dirty="0" smtClean="0">
                          <a:latin typeface="Century Gothic" panose="020B0502020202020204" pitchFamily="34" charset="0"/>
                        </a:rPr>
                        <a:t> risk data, screener risk</a:t>
                      </a:r>
                      <a:r>
                        <a:rPr lang="en-US" sz="2200" baseline="0" dirty="0" smtClean="0">
                          <a:latin typeface="Century Gothic" panose="020B0502020202020204" pitchFamily="34" charset="0"/>
                        </a:rPr>
                        <a:t> &amp;</a:t>
                      </a:r>
                      <a:r>
                        <a:rPr lang="en-US" sz="2200" dirty="0" smtClean="0">
                          <a:latin typeface="Century Gothic" panose="020B0502020202020204" pitchFamily="34" charset="0"/>
                        </a:rPr>
                        <a:t> testing data </a:t>
                      </a:r>
                      <a:endParaRPr lang="en-US" sz="22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1181665561"/>
                  </a:ext>
                </a:extLst>
              </a:tr>
            </a:tbl>
          </a:graphicData>
        </a:graphic>
      </p:graphicFrame>
    </p:spTree>
    <p:extLst>
      <p:ext uri="{BB962C8B-B14F-4D97-AF65-F5344CB8AC3E}">
        <p14:creationId xmlns:p14="http://schemas.microsoft.com/office/powerpoint/2010/main" val="14348536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 Screening </a:t>
            </a:r>
            <a:r>
              <a:rPr lang="en-US" dirty="0"/>
              <a:t>&amp; Testing Over Time</a:t>
            </a:r>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8040" y="1371600"/>
            <a:ext cx="7499483"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6629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144463"/>
            <a:ext cx="11650663" cy="990600"/>
          </a:xfrm>
        </p:spPr>
        <p:txBody>
          <a:bodyPr/>
          <a:lstStyle/>
          <a:p>
            <a:r>
              <a:rPr lang="en-US" dirty="0"/>
              <a:t>Study Example Using Proctor</a:t>
            </a:r>
          </a:p>
        </p:txBody>
      </p:sp>
      <p:graphicFrame>
        <p:nvGraphicFramePr>
          <p:cNvPr id="3" name="Table 2"/>
          <p:cNvGraphicFramePr>
            <a:graphicFrameLocks noGrp="1"/>
          </p:cNvGraphicFramePr>
          <p:nvPr>
            <p:extLst>
              <p:ext uri="{D42A27DB-BD31-4B8C-83A1-F6EECF244321}">
                <p14:modId xmlns:p14="http://schemas.microsoft.com/office/powerpoint/2010/main" val="936312926"/>
              </p:ext>
            </p:extLst>
          </p:nvPr>
        </p:nvGraphicFramePr>
        <p:xfrm>
          <a:off x="185270" y="144463"/>
          <a:ext cx="11795760" cy="6644640"/>
        </p:xfrm>
        <a:graphic>
          <a:graphicData uri="http://schemas.openxmlformats.org/drawingml/2006/table">
            <a:tbl>
              <a:tblPr firstRow="1" bandRow="1">
                <a:tableStyleId>{1FECB4D8-DB02-4DC6-A0A2-4F2EBAE1DC90}</a:tableStyleId>
              </a:tblPr>
              <a:tblGrid>
                <a:gridCol w="4114800">
                  <a:extLst>
                    <a:ext uri="{9D8B030D-6E8A-4147-A177-3AD203B41FA5}">
                      <a16:colId xmlns:a16="http://schemas.microsoft.com/office/drawing/2014/main" val="1144285198"/>
                    </a:ext>
                  </a:extLst>
                </a:gridCol>
                <a:gridCol w="1828800">
                  <a:extLst>
                    <a:ext uri="{9D8B030D-6E8A-4147-A177-3AD203B41FA5}">
                      <a16:colId xmlns:a16="http://schemas.microsoft.com/office/drawing/2014/main" val="1115925502"/>
                    </a:ext>
                  </a:extLst>
                </a:gridCol>
                <a:gridCol w="1828800">
                  <a:extLst>
                    <a:ext uri="{9D8B030D-6E8A-4147-A177-3AD203B41FA5}">
                      <a16:colId xmlns:a16="http://schemas.microsoft.com/office/drawing/2014/main" val="2186444338"/>
                    </a:ext>
                  </a:extLst>
                </a:gridCol>
                <a:gridCol w="2011680">
                  <a:extLst>
                    <a:ext uri="{9D8B030D-6E8A-4147-A177-3AD203B41FA5}">
                      <a16:colId xmlns:a16="http://schemas.microsoft.com/office/drawing/2014/main" val="158630991"/>
                    </a:ext>
                  </a:extLst>
                </a:gridCol>
                <a:gridCol w="2011680">
                  <a:extLst>
                    <a:ext uri="{9D8B030D-6E8A-4147-A177-3AD203B41FA5}">
                      <a16:colId xmlns:a16="http://schemas.microsoft.com/office/drawing/2014/main" val="2487814753"/>
                    </a:ext>
                  </a:extLst>
                </a:gridCol>
              </a:tblGrid>
              <a:tr h="370840">
                <a:tc>
                  <a:txBody>
                    <a:bodyPr/>
                    <a:lstStyle/>
                    <a:p>
                      <a:r>
                        <a:rPr lang="en-US" sz="2400" dirty="0" smtClean="0">
                          <a:latin typeface="Century Gothic" panose="020B0502020202020204" pitchFamily="34" charset="0"/>
                        </a:rPr>
                        <a:t>Factor</a:t>
                      </a:r>
                      <a:endParaRPr lang="en-US" sz="2400" dirty="0">
                        <a:latin typeface="Century Gothic" panose="020B0502020202020204" pitchFamily="34" charset="0"/>
                      </a:endParaRPr>
                    </a:p>
                  </a:txBody>
                  <a:tcPr anchor="ctr"/>
                </a:tc>
                <a:tc>
                  <a:txBody>
                    <a:bodyPr/>
                    <a:lstStyle/>
                    <a:p>
                      <a:pPr algn="ctr"/>
                      <a:r>
                        <a:rPr lang="en-US" sz="2400" dirty="0" smtClean="0">
                          <a:latin typeface="Century Gothic" panose="020B0502020202020204" pitchFamily="34" charset="0"/>
                        </a:rPr>
                        <a:t># Identified</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 Tested Positive</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 of</a:t>
                      </a:r>
                      <a:r>
                        <a:rPr lang="en-US" sz="2400" baseline="0" dirty="0" smtClean="0">
                          <a:latin typeface="Century Gothic" panose="020B0502020202020204" pitchFamily="34" charset="0"/>
                        </a:rPr>
                        <a:t> Total Positives</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Cumulative</a:t>
                      </a:r>
                      <a:r>
                        <a:rPr lang="en-US" sz="2400" baseline="0" dirty="0" smtClean="0">
                          <a:latin typeface="Century Gothic" panose="020B0502020202020204" pitchFamily="34" charset="0"/>
                        </a:rPr>
                        <a:t> %</a:t>
                      </a:r>
                      <a:endParaRPr lang="en-US" sz="2400" dirty="0">
                        <a:latin typeface="Century Gothic" panose="020B0502020202020204" pitchFamily="34" charset="0"/>
                      </a:endParaRPr>
                    </a:p>
                  </a:txBody>
                  <a:tcPr/>
                </a:tc>
                <a:extLst>
                  <a:ext uri="{0D108BD9-81ED-4DB2-BD59-A6C34878D82A}">
                    <a16:rowId xmlns:a16="http://schemas.microsoft.com/office/drawing/2014/main" val="1844983884"/>
                  </a:ext>
                </a:extLst>
              </a:tr>
              <a:tr h="370840">
                <a:tc>
                  <a:txBody>
                    <a:bodyPr/>
                    <a:lstStyle/>
                    <a:p>
                      <a:r>
                        <a:rPr lang="en-US" sz="2400" dirty="0" smtClean="0">
                          <a:latin typeface="Century Gothic" panose="020B0502020202020204" pitchFamily="34" charset="0"/>
                        </a:rPr>
                        <a:t>Ever injected drugs</a:t>
                      </a:r>
                    </a:p>
                  </a:txBody>
                  <a:tcPr/>
                </a:tc>
                <a:tc>
                  <a:txBody>
                    <a:bodyPr/>
                    <a:lstStyle/>
                    <a:p>
                      <a:pPr algn="ctr"/>
                      <a:r>
                        <a:rPr lang="en-US" sz="2400" dirty="0" smtClean="0">
                          <a:latin typeface="Century Gothic" panose="020B0502020202020204" pitchFamily="34" charset="0"/>
                        </a:rPr>
                        <a:t>56</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17</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41.5%</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41.5%</a:t>
                      </a:r>
                      <a:endParaRPr lang="en-US" sz="2400" dirty="0">
                        <a:latin typeface="Century Gothic" panose="020B0502020202020204" pitchFamily="34" charset="0"/>
                      </a:endParaRPr>
                    </a:p>
                  </a:txBody>
                  <a:tcPr/>
                </a:tc>
                <a:extLst>
                  <a:ext uri="{0D108BD9-81ED-4DB2-BD59-A6C34878D82A}">
                    <a16:rowId xmlns:a16="http://schemas.microsoft.com/office/drawing/2014/main" val="4070760143"/>
                  </a:ext>
                </a:extLst>
              </a:tr>
              <a:tr h="370840">
                <a:tc>
                  <a:txBody>
                    <a:bodyPr/>
                    <a:lstStyle/>
                    <a:p>
                      <a:r>
                        <a:rPr lang="en-US" sz="2400" dirty="0" smtClean="0">
                          <a:latin typeface="Century Gothic" panose="020B0502020202020204" pitchFamily="34" charset="0"/>
                        </a:rPr>
                        <a:t>Ever snorted drugs</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200</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6</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14.6%</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56.1%</a:t>
                      </a:r>
                      <a:endParaRPr lang="en-US" sz="2400" dirty="0">
                        <a:latin typeface="Century Gothic" panose="020B0502020202020204" pitchFamily="34" charset="0"/>
                      </a:endParaRPr>
                    </a:p>
                  </a:txBody>
                  <a:tcPr/>
                </a:tc>
                <a:extLst>
                  <a:ext uri="{0D108BD9-81ED-4DB2-BD59-A6C34878D82A}">
                    <a16:rowId xmlns:a16="http://schemas.microsoft.com/office/drawing/2014/main" val="3839616888"/>
                  </a:ext>
                </a:extLst>
              </a:tr>
              <a:tr h="370840">
                <a:tc>
                  <a:txBody>
                    <a:bodyPr/>
                    <a:lstStyle/>
                    <a:p>
                      <a:r>
                        <a:rPr lang="en-US" sz="2400" dirty="0" smtClean="0">
                          <a:latin typeface="Century Gothic" panose="020B0502020202020204" pitchFamily="34" charset="0"/>
                        </a:rPr>
                        <a:t>Elevated ALT </a:t>
                      </a:r>
                    </a:p>
                    <a:p>
                      <a:r>
                        <a:rPr lang="en-US" sz="2200" dirty="0" smtClean="0">
                          <a:latin typeface="Century Gothic" panose="020B0502020202020204" pitchFamily="34" charset="0"/>
                        </a:rPr>
                        <a:t>(documented in EMR)</a:t>
                      </a:r>
                      <a:endParaRPr lang="en-US" sz="22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185</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4</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9.8%</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65.9%</a:t>
                      </a:r>
                      <a:endParaRPr lang="en-US" sz="2400" dirty="0">
                        <a:latin typeface="Century Gothic" panose="020B0502020202020204" pitchFamily="34" charset="0"/>
                      </a:endParaRPr>
                    </a:p>
                  </a:txBody>
                  <a:tcPr/>
                </a:tc>
                <a:extLst>
                  <a:ext uri="{0D108BD9-81ED-4DB2-BD59-A6C34878D82A}">
                    <a16:rowId xmlns:a16="http://schemas.microsoft.com/office/drawing/2014/main" val="1716638546"/>
                  </a:ext>
                </a:extLst>
              </a:tr>
              <a:tr h="370840">
                <a:tc>
                  <a:txBody>
                    <a:bodyPr/>
                    <a:lstStyle/>
                    <a:p>
                      <a:r>
                        <a:rPr lang="en-US" sz="2400" dirty="0" smtClean="0">
                          <a:latin typeface="Century Gothic" panose="020B0502020202020204" pitchFamily="34" charset="0"/>
                        </a:rPr>
                        <a:t>Transfusion</a:t>
                      </a:r>
                      <a:r>
                        <a:rPr lang="en-US" sz="2400" baseline="0" dirty="0" smtClean="0">
                          <a:latin typeface="Century Gothic" panose="020B0502020202020204" pitchFamily="34" charset="0"/>
                        </a:rPr>
                        <a:t> before 1992</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59</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3</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8.0%</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73.1%</a:t>
                      </a:r>
                      <a:endParaRPr lang="en-US" sz="2400" dirty="0">
                        <a:latin typeface="Century Gothic" panose="020B0502020202020204" pitchFamily="34" charset="0"/>
                      </a:endParaRPr>
                    </a:p>
                  </a:txBody>
                  <a:tcPr/>
                </a:tc>
                <a:extLst>
                  <a:ext uri="{0D108BD9-81ED-4DB2-BD59-A6C34878D82A}">
                    <a16:rowId xmlns:a16="http://schemas.microsoft.com/office/drawing/2014/main" val="548199113"/>
                  </a:ext>
                </a:extLst>
              </a:tr>
              <a:tr h="370840">
                <a:tc>
                  <a:txBody>
                    <a:bodyPr/>
                    <a:lstStyle/>
                    <a:p>
                      <a:r>
                        <a:rPr lang="en-US" sz="2400" dirty="0" smtClean="0">
                          <a:latin typeface="Century Gothic" panose="020B0502020202020204" pitchFamily="34" charset="0"/>
                        </a:rPr>
                        <a:t>20+ lifetime sex partners</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115</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2</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4.9%</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78.0%</a:t>
                      </a:r>
                      <a:endParaRPr lang="en-US" sz="2400" dirty="0">
                        <a:latin typeface="Century Gothic" panose="020B0502020202020204" pitchFamily="34" charset="0"/>
                      </a:endParaRPr>
                    </a:p>
                  </a:txBody>
                  <a:tcPr/>
                </a:tc>
                <a:extLst>
                  <a:ext uri="{0D108BD9-81ED-4DB2-BD59-A6C34878D82A}">
                    <a16:rowId xmlns:a16="http://schemas.microsoft.com/office/drawing/2014/main" val="2812101765"/>
                  </a:ext>
                </a:extLst>
              </a:tr>
              <a:tr h="370840">
                <a:tc>
                  <a:txBody>
                    <a:bodyPr/>
                    <a:lstStyle/>
                    <a:p>
                      <a:r>
                        <a:rPr lang="en-US" sz="2400" dirty="0" smtClean="0">
                          <a:latin typeface="Century Gothic" panose="020B0502020202020204" pitchFamily="34" charset="0"/>
                        </a:rPr>
                        <a:t>Maternal hepatitis</a:t>
                      </a:r>
                      <a:r>
                        <a:rPr lang="en-US" sz="2400" baseline="0" dirty="0" smtClean="0">
                          <a:latin typeface="Century Gothic" panose="020B0502020202020204" pitchFamily="34" charset="0"/>
                        </a:rPr>
                        <a:t> C</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10</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1</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2.4%</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80.5%</a:t>
                      </a:r>
                      <a:endParaRPr lang="en-US" sz="2400" dirty="0">
                        <a:latin typeface="Century Gothic" panose="020B0502020202020204" pitchFamily="34" charset="0"/>
                      </a:endParaRPr>
                    </a:p>
                  </a:txBody>
                  <a:tcPr/>
                </a:tc>
                <a:extLst>
                  <a:ext uri="{0D108BD9-81ED-4DB2-BD59-A6C34878D82A}">
                    <a16:rowId xmlns:a16="http://schemas.microsoft.com/office/drawing/2014/main" val="3137164942"/>
                  </a:ext>
                </a:extLst>
              </a:tr>
              <a:tr h="370840">
                <a:tc>
                  <a:txBody>
                    <a:bodyPr/>
                    <a:lstStyle/>
                    <a:p>
                      <a:r>
                        <a:rPr lang="en-US" sz="2400" dirty="0" smtClean="0">
                          <a:latin typeface="Century Gothic" panose="020B0502020202020204" pitchFamily="34" charset="0"/>
                        </a:rPr>
                        <a:t>Liver</a:t>
                      </a:r>
                      <a:r>
                        <a:rPr lang="en-US" sz="2400" baseline="0" dirty="0" smtClean="0">
                          <a:latin typeface="Century Gothic" panose="020B0502020202020204" pitchFamily="34" charset="0"/>
                        </a:rPr>
                        <a:t> diseases</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23</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1</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2.4%</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82.9%</a:t>
                      </a:r>
                      <a:endParaRPr lang="en-US" sz="2400" dirty="0">
                        <a:latin typeface="Century Gothic" panose="020B0502020202020204" pitchFamily="34" charset="0"/>
                      </a:endParaRPr>
                    </a:p>
                  </a:txBody>
                  <a:tcPr/>
                </a:tc>
                <a:extLst>
                  <a:ext uri="{0D108BD9-81ED-4DB2-BD59-A6C34878D82A}">
                    <a16:rowId xmlns:a16="http://schemas.microsoft.com/office/drawing/2014/main" val="3260389809"/>
                  </a:ext>
                </a:extLst>
              </a:tr>
              <a:tr h="370840">
                <a:tc>
                  <a:txBody>
                    <a:bodyPr/>
                    <a:lstStyle/>
                    <a:p>
                      <a:r>
                        <a:rPr lang="en-US" sz="2400" dirty="0" smtClean="0">
                          <a:latin typeface="Century Gothic" panose="020B0502020202020204" pitchFamily="34" charset="0"/>
                        </a:rPr>
                        <a:t>Ever homeless</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66</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0</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0.0%</a:t>
                      </a:r>
                      <a:endParaRPr lang="en-US" sz="2400" dirty="0">
                        <a:latin typeface="Century Gothic" panose="020B0502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Century Gothic" panose="020B0502020202020204" pitchFamily="34" charset="0"/>
                        </a:rPr>
                        <a:t>82.9%</a:t>
                      </a:r>
                    </a:p>
                  </a:txBody>
                  <a:tcPr/>
                </a:tc>
                <a:extLst>
                  <a:ext uri="{0D108BD9-81ED-4DB2-BD59-A6C34878D82A}">
                    <a16:rowId xmlns:a16="http://schemas.microsoft.com/office/drawing/2014/main" val="3369759131"/>
                  </a:ext>
                </a:extLst>
              </a:tr>
              <a:tr h="370840">
                <a:tc>
                  <a:txBody>
                    <a:bodyPr/>
                    <a:lstStyle/>
                    <a:p>
                      <a:r>
                        <a:rPr lang="en-US" sz="2400" dirty="0" smtClean="0">
                          <a:latin typeface="Century Gothic" panose="020B0502020202020204" pitchFamily="34" charset="0"/>
                        </a:rPr>
                        <a:t>Every incarcerated</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67</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0</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0.0%</a:t>
                      </a:r>
                      <a:endParaRPr lang="en-US" sz="2400" dirty="0">
                        <a:latin typeface="Century Gothic" panose="020B0502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Century Gothic" panose="020B0502020202020204" pitchFamily="34" charset="0"/>
                        </a:rPr>
                        <a:t>82.9%</a:t>
                      </a:r>
                    </a:p>
                  </a:txBody>
                  <a:tcPr/>
                </a:tc>
                <a:extLst>
                  <a:ext uri="{0D108BD9-81ED-4DB2-BD59-A6C34878D82A}">
                    <a16:rowId xmlns:a16="http://schemas.microsoft.com/office/drawing/2014/main" val="63834910"/>
                  </a:ext>
                </a:extLst>
              </a:tr>
              <a:tr h="370840">
                <a:tc>
                  <a:txBody>
                    <a:bodyPr/>
                    <a:lstStyle/>
                    <a:p>
                      <a:r>
                        <a:rPr lang="en-US" sz="2400" dirty="0" smtClean="0">
                          <a:latin typeface="Century Gothic" panose="020B0502020202020204" pitchFamily="34" charset="0"/>
                        </a:rPr>
                        <a:t>Chronic hemodialysis</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0</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0</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0.0%</a:t>
                      </a:r>
                      <a:endParaRPr lang="en-US" sz="2400" dirty="0">
                        <a:latin typeface="Century Gothic" panose="020B0502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Century Gothic" panose="020B0502020202020204" pitchFamily="34" charset="0"/>
                        </a:rPr>
                        <a:t>82.9%</a:t>
                      </a:r>
                    </a:p>
                  </a:txBody>
                  <a:tcPr/>
                </a:tc>
                <a:extLst>
                  <a:ext uri="{0D108BD9-81ED-4DB2-BD59-A6C34878D82A}">
                    <a16:rowId xmlns:a16="http://schemas.microsoft.com/office/drawing/2014/main" val="1349450447"/>
                  </a:ext>
                </a:extLst>
              </a:tr>
              <a:tr h="370840">
                <a:tc>
                  <a:txBody>
                    <a:bodyPr/>
                    <a:lstStyle/>
                    <a:p>
                      <a:r>
                        <a:rPr lang="en-US" sz="2400" dirty="0" smtClean="0">
                          <a:latin typeface="Century Gothic" panose="020B0502020202020204" pitchFamily="34" charset="0"/>
                        </a:rPr>
                        <a:t>Transplant before 1992</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0</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0</a:t>
                      </a:r>
                      <a:endParaRPr lang="en-US" sz="2400" dirty="0">
                        <a:latin typeface="Century Gothic" panose="020B0502020202020204" pitchFamily="34" charset="0"/>
                      </a:endParaRPr>
                    </a:p>
                  </a:txBody>
                  <a:tcPr/>
                </a:tc>
                <a:tc>
                  <a:txBody>
                    <a:bodyPr/>
                    <a:lstStyle/>
                    <a:p>
                      <a:pPr algn="ctr"/>
                      <a:r>
                        <a:rPr lang="en-US" sz="2400" dirty="0" smtClean="0">
                          <a:latin typeface="Century Gothic" panose="020B0502020202020204" pitchFamily="34" charset="0"/>
                        </a:rPr>
                        <a:t>0.0%</a:t>
                      </a:r>
                      <a:endParaRPr lang="en-US" sz="2400" dirty="0">
                        <a:latin typeface="Century Gothic" panose="020B0502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Century Gothic" panose="020B0502020202020204" pitchFamily="34" charset="0"/>
                        </a:rPr>
                        <a:t>82.9%</a:t>
                      </a:r>
                    </a:p>
                  </a:txBody>
                  <a:tcPr/>
                </a:tc>
                <a:extLst>
                  <a:ext uri="{0D108BD9-81ED-4DB2-BD59-A6C34878D82A}">
                    <a16:rowId xmlns:a16="http://schemas.microsoft.com/office/drawing/2014/main" val="1021351570"/>
                  </a:ext>
                </a:extLst>
              </a:tr>
              <a:tr h="370840">
                <a:tc>
                  <a:txBody>
                    <a:bodyPr/>
                    <a:lstStyle/>
                    <a:p>
                      <a:r>
                        <a:rPr lang="en-US" sz="2400" b="1" dirty="0" smtClean="0">
                          <a:latin typeface="Century Gothic" panose="020B0502020202020204" pitchFamily="34" charset="0"/>
                        </a:rPr>
                        <a:t>Total </a:t>
                      </a:r>
                      <a:endParaRPr lang="en-US" sz="2400" b="1" dirty="0">
                        <a:latin typeface="Century Gothic" panose="020B0502020202020204" pitchFamily="34" charset="0"/>
                      </a:endParaRPr>
                    </a:p>
                  </a:txBody>
                  <a:tcPr/>
                </a:tc>
                <a:tc>
                  <a:txBody>
                    <a:bodyPr/>
                    <a:lstStyle/>
                    <a:p>
                      <a:pPr algn="ctr"/>
                      <a:endParaRPr lang="en-US" sz="2400" b="1">
                        <a:latin typeface="Century Gothic" panose="020B0502020202020204" pitchFamily="34" charset="0"/>
                      </a:endParaRPr>
                    </a:p>
                  </a:txBody>
                  <a:tcPr/>
                </a:tc>
                <a:tc>
                  <a:txBody>
                    <a:bodyPr/>
                    <a:lstStyle/>
                    <a:p>
                      <a:pPr algn="ctr"/>
                      <a:r>
                        <a:rPr lang="en-US" sz="2400" b="1" dirty="0" smtClean="0">
                          <a:latin typeface="Century Gothic" panose="020B0502020202020204" pitchFamily="34" charset="0"/>
                        </a:rPr>
                        <a:t>34</a:t>
                      </a:r>
                      <a:endParaRPr lang="en-US" sz="2400" b="1" dirty="0">
                        <a:latin typeface="Century Gothic" panose="020B0502020202020204" pitchFamily="34" charset="0"/>
                      </a:endParaRPr>
                    </a:p>
                  </a:txBody>
                  <a:tcPr/>
                </a:tc>
                <a:tc>
                  <a:txBody>
                    <a:bodyPr/>
                    <a:lstStyle/>
                    <a:p>
                      <a:pPr algn="ctr"/>
                      <a:endParaRPr lang="en-US" sz="2400" b="1" dirty="0">
                        <a:latin typeface="Century Gothic" panose="020B0502020202020204" pitchFamily="34" charset="0"/>
                      </a:endParaRPr>
                    </a:p>
                  </a:txBody>
                  <a:tcPr/>
                </a:tc>
                <a:tc>
                  <a:txBody>
                    <a:bodyPr/>
                    <a:lstStyle/>
                    <a:p>
                      <a:pPr algn="ctr"/>
                      <a:r>
                        <a:rPr lang="en-US" sz="2400" b="1" dirty="0" smtClean="0">
                          <a:latin typeface="Century Gothic" panose="020B0502020202020204" pitchFamily="34" charset="0"/>
                        </a:rPr>
                        <a:t>82.9%</a:t>
                      </a:r>
                      <a:endParaRPr lang="en-US" sz="2400" b="1" dirty="0">
                        <a:latin typeface="Century Gothic" panose="020B0502020202020204" pitchFamily="34" charset="0"/>
                      </a:endParaRPr>
                    </a:p>
                  </a:txBody>
                  <a:tcPr/>
                </a:tc>
                <a:extLst>
                  <a:ext uri="{0D108BD9-81ED-4DB2-BD59-A6C34878D82A}">
                    <a16:rowId xmlns:a16="http://schemas.microsoft.com/office/drawing/2014/main" val="2205491309"/>
                  </a:ext>
                </a:extLst>
              </a:tr>
            </a:tbl>
          </a:graphicData>
        </a:graphic>
      </p:graphicFrame>
    </p:spTree>
    <p:extLst>
      <p:ext uri="{BB962C8B-B14F-4D97-AF65-F5344CB8AC3E}">
        <p14:creationId xmlns:p14="http://schemas.microsoft.com/office/powerpoint/2010/main" val="6443364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Feedback</a:t>
            </a:r>
            <a:endParaRPr lang="en-US" dirty="0"/>
          </a:p>
        </p:txBody>
      </p:sp>
      <p:sp>
        <p:nvSpPr>
          <p:cNvPr id="3" name="Content Placeholder 2"/>
          <p:cNvSpPr>
            <a:spLocks noGrp="1"/>
          </p:cNvSpPr>
          <p:nvPr>
            <p:ph idx="1"/>
          </p:nvPr>
        </p:nvSpPr>
        <p:spPr/>
        <p:txBody>
          <a:bodyPr/>
          <a:lstStyle/>
          <a:p>
            <a:r>
              <a:rPr lang="en-US" sz="3200" dirty="0" smtClean="0"/>
              <a:t>Good reminder to focus on Hepatitis C</a:t>
            </a:r>
          </a:p>
          <a:p>
            <a:r>
              <a:rPr lang="en-US" sz="3200" dirty="0" smtClean="0"/>
              <a:t>Screener increased knowledge about patients</a:t>
            </a:r>
          </a:p>
          <a:p>
            <a:r>
              <a:rPr lang="en-US" sz="3200" dirty="0" smtClean="0"/>
              <a:t>Screen time-consuming</a:t>
            </a:r>
          </a:p>
          <a:p>
            <a:r>
              <a:rPr lang="en-US" sz="3200" dirty="0" smtClean="0"/>
              <a:t>General preference for screener</a:t>
            </a:r>
          </a:p>
          <a:p>
            <a:r>
              <a:rPr lang="en-US" sz="3200" dirty="0" smtClean="0"/>
              <a:t>Birth cohort phase difficult to buy into </a:t>
            </a:r>
          </a:p>
          <a:p>
            <a:r>
              <a:rPr lang="en-US" sz="3200" dirty="0" smtClean="0"/>
              <a:t>Remaining ambivalence </a:t>
            </a:r>
          </a:p>
          <a:p>
            <a:r>
              <a:rPr lang="en-US" sz="3200" dirty="0" smtClean="0"/>
              <a:t>Process too difficult and not realistic </a:t>
            </a:r>
          </a:p>
        </p:txBody>
      </p:sp>
    </p:spTree>
    <p:extLst>
      <p:ext uri="{BB962C8B-B14F-4D97-AF65-F5344CB8AC3E}">
        <p14:creationId xmlns:p14="http://schemas.microsoft.com/office/powerpoint/2010/main" val="22205188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b="1" dirty="0" smtClean="0"/>
              <a:t>Considerations when selecting a model:</a:t>
            </a:r>
            <a:endParaRPr lang="en-US" sz="2400" b="1" dirty="0" smtClean="0"/>
          </a:p>
          <a:p>
            <a:pPr marL="514350" indent="-514350">
              <a:buFont typeface="+mj-lt"/>
              <a:buAutoNum type="arabicParenR"/>
            </a:pPr>
            <a:r>
              <a:rPr lang="en-US" dirty="0" smtClean="0"/>
              <a:t>What are the study goals, study type?</a:t>
            </a:r>
            <a:endParaRPr lang="en-US" dirty="0"/>
          </a:p>
          <a:p>
            <a:pPr marL="514350" indent="-514350">
              <a:buFont typeface="+mj-lt"/>
              <a:buAutoNum type="arabicParenR"/>
            </a:pPr>
            <a:r>
              <a:rPr lang="en-US" dirty="0" smtClean="0"/>
              <a:t>How flexible does the model need to be?</a:t>
            </a:r>
            <a:endParaRPr lang="en-US" dirty="0"/>
          </a:p>
          <a:p>
            <a:pPr marL="514350" indent="-514350">
              <a:buFont typeface="+mj-lt"/>
              <a:buAutoNum type="arabicParenR"/>
            </a:pPr>
            <a:r>
              <a:rPr lang="en-US" dirty="0" smtClean="0"/>
              <a:t>Am I more interested in dissemination or implementation activities?</a:t>
            </a:r>
            <a:endParaRPr lang="en-US" dirty="0"/>
          </a:p>
          <a:p>
            <a:pPr marL="514350" indent="-514350">
              <a:buFont typeface="+mj-lt"/>
              <a:buAutoNum type="arabicParenR"/>
            </a:pPr>
            <a:r>
              <a:rPr lang="en-US" dirty="0" smtClean="0"/>
              <a:t>At what level am I intervening?</a:t>
            </a:r>
            <a:endParaRPr lang="en-US" dirty="0"/>
          </a:p>
          <a:p>
            <a:pPr marL="514350" indent="-514350">
              <a:buFont typeface="+mj-lt"/>
              <a:buAutoNum type="arabicParenR"/>
            </a:pPr>
            <a:r>
              <a:rPr lang="en-US" dirty="0"/>
              <a:t>What are </a:t>
            </a:r>
            <a:r>
              <a:rPr lang="en-US" dirty="0" smtClean="0"/>
              <a:t>the </a:t>
            </a:r>
            <a:r>
              <a:rPr lang="en-US" dirty="0"/>
              <a:t>implementation </a:t>
            </a:r>
            <a:r>
              <a:rPr lang="en-US" dirty="0" smtClean="0"/>
              <a:t>strategies – what am I going to do?</a:t>
            </a:r>
            <a:endParaRPr lang="en-US" dirty="0"/>
          </a:p>
          <a:p>
            <a:pPr marL="514350" indent="-514350">
              <a:buFont typeface="+mj-lt"/>
              <a:buAutoNum type="arabicParenR"/>
            </a:pPr>
            <a:r>
              <a:rPr lang="en-US" dirty="0"/>
              <a:t>What do </a:t>
            </a:r>
            <a:r>
              <a:rPr lang="en-US" dirty="0" smtClean="0"/>
              <a:t>I </a:t>
            </a:r>
            <a:r>
              <a:rPr lang="en-US" dirty="0"/>
              <a:t>want to </a:t>
            </a:r>
            <a:r>
              <a:rPr lang="en-US" dirty="0" smtClean="0"/>
              <a:t>learn from the project?</a:t>
            </a:r>
            <a:endParaRPr lang="en-US" dirty="0"/>
          </a:p>
          <a:p>
            <a:endParaRPr lang="en-US" dirty="0"/>
          </a:p>
        </p:txBody>
      </p:sp>
      <p:sp>
        <p:nvSpPr>
          <p:cNvPr id="3" name="Title 2"/>
          <p:cNvSpPr>
            <a:spLocks noGrp="1"/>
          </p:cNvSpPr>
          <p:nvPr>
            <p:ph type="title"/>
          </p:nvPr>
        </p:nvSpPr>
        <p:spPr/>
        <p:txBody>
          <a:bodyPr/>
          <a:lstStyle/>
          <a:p>
            <a:r>
              <a:rPr lang="en-US" dirty="0" smtClean="0"/>
              <a:t>Practical Issues</a:t>
            </a:r>
            <a:endParaRPr lang="en-US" dirty="0"/>
          </a:p>
        </p:txBody>
      </p:sp>
    </p:spTree>
    <p:extLst>
      <p:ext uri="{BB962C8B-B14F-4D97-AF65-F5344CB8AC3E}">
        <p14:creationId xmlns:p14="http://schemas.microsoft.com/office/powerpoint/2010/main" val="4232583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idx="4294967295"/>
          </p:nvPr>
        </p:nvSpPr>
        <p:spPr>
          <a:xfrm>
            <a:off x="0" y="144463"/>
            <a:ext cx="11650663" cy="990600"/>
          </a:xfrm>
        </p:spPr>
        <p:txBody>
          <a:bodyPr>
            <a:normAutofit fontScale="90000"/>
          </a:bodyPr>
          <a:lstStyle/>
          <a:p>
            <a:r>
              <a:rPr lang="en-US" dirty="0"/>
              <a:t>Proctor’s 10 Key Ingredients for Implementation Research </a:t>
            </a:r>
            <a:r>
              <a:rPr lang="en-US" dirty="0" smtClean="0"/>
              <a:t>Proposals</a:t>
            </a:r>
            <a:endParaRPr lang="en-US" dirty="0"/>
          </a:p>
        </p:txBody>
      </p:sp>
      <p:graphicFrame>
        <p:nvGraphicFramePr>
          <p:cNvPr id="3" name="Content Placeholder 2"/>
          <p:cNvGraphicFramePr>
            <a:graphicFrameLocks noGrp="1"/>
          </p:cNvGraphicFramePr>
          <p:nvPr>
            <p:ph idx="4294967295"/>
            <p:extLst>
              <p:ext uri="{D42A27DB-BD31-4B8C-83A1-F6EECF244321}">
                <p14:modId xmlns:p14="http://schemas.microsoft.com/office/powerpoint/2010/main" val="1069735283"/>
              </p:ext>
            </p:extLst>
          </p:nvPr>
        </p:nvGraphicFramePr>
        <p:xfrm>
          <a:off x="262705" y="144463"/>
          <a:ext cx="11650662" cy="6200095"/>
        </p:xfrm>
        <a:graphic>
          <a:graphicData uri="http://schemas.openxmlformats.org/drawingml/2006/table">
            <a:tbl>
              <a:tblPr firstRow="1" bandRow="1">
                <a:tableStyleId>{C083E6E3-FA7D-4D7B-A595-EF9225AFEA82}</a:tableStyleId>
              </a:tblPr>
              <a:tblGrid>
                <a:gridCol w="6671495">
                  <a:extLst>
                    <a:ext uri="{9D8B030D-6E8A-4147-A177-3AD203B41FA5}">
                      <a16:colId xmlns:a16="http://schemas.microsoft.com/office/drawing/2014/main" val="2487342331"/>
                    </a:ext>
                  </a:extLst>
                </a:gridCol>
                <a:gridCol w="4979167">
                  <a:extLst>
                    <a:ext uri="{9D8B030D-6E8A-4147-A177-3AD203B41FA5}">
                      <a16:colId xmlns:a16="http://schemas.microsoft.com/office/drawing/2014/main" val="1506506577"/>
                    </a:ext>
                  </a:extLst>
                </a:gridCol>
              </a:tblGrid>
              <a:tr h="494689">
                <a:tc>
                  <a:txBody>
                    <a:bodyPr/>
                    <a:lstStyle/>
                    <a:p>
                      <a:r>
                        <a:rPr lang="en-US" sz="2200" dirty="0" smtClean="0">
                          <a:latin typeface="Century Gothic" panose="020B0502020202020204" pitchFamily="34" charset="0"/>
                        </a:rPr>
                        <a:t>Proctor’s 10 Key Ingredients</a:t>
                      </a:r>
                      <a:endParaRPr lang="en-US" sz="2200" dirty="0">
                        <a:latin typeface="Century Gothic" panose="020B0502020202020204" pitchFamily="34" charset="0"/>
                      </a:endParaRPr>
                    </a:p>
                  </a:txBody>
                  <a:tcPr/>
                </a:tc>
                <a:tc>
                  <a:txBody>
                    <a:bodyPr/>
                    <a:lstStyle/>
                    <a:p>
                      <a:r>
                        <a:rPr lang="en-US" sz="2200" dirty="0" smtClean="0">
                          <a:latin typeface="Century Gothic" panose="020B0502020202020204" pitchFamily="34" charset="0"/>
                        </a:rPr>
                        <a:t>NIH Criteria</a:t>
                      </a:r>
                      <a:endParaRPr lang="en-US" sz="2200" dirty="0">
                        <a:latin typeface="Century Gothic" panose="020B0502020202020204" pitchFamily="34" charset="0"/>
                      </a:endParaRPr>
                    </a:p>
                  </a:txBody>
                  <a:tcPr/>
                </a:tc>
                <a:extLst>
                  <a:ext uri="{0D108BD9-81ED-4DB2-BD59-A6C34878D82A}">
                    <a16:rowId xmlns:a16="http://schemas.microsoft.com/office/drawing/2014/main" val="3482834335"/>
                  </a:ext>
                </a:extLst>
              </a:tr>
              <a:tr h="4617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Century Gothic" panose="020B0502020202020204" pitchFamily="34" charset="0"/>
                        </a:rPr>
                        <a:t>Quality/care gap</a:t>
                      </a:r>
                    </a:p>
                  </a:txBody>
                  <a:tcPr/>
                </a:tc>
                <a:tc>
                  <a:txBody>
                    <a:bodyPr/>
                    <a:lstStyle/>
                    <a:p>
                      <a:r>
                        <a:rPr lang="en-US" sz="2200" dirty="0" smtClean="0">
                          <a:latin typeface="Century Gothic" panose="020B0502020202020204" pitchFamily="34" charset="0"/>
                        </a:rPr>
                        <a:t>Impact; Significance</a:t>
                      </a:r>
                      <a:endParaRPr lang="en-US" sz="2200" dirty="0">
                        <a:latin typeface="Century Gothic" panose="020B0502020202020204" pitchFamily="34" charset="0"/>
                      </a:endParaRPr>
                    </a:p>
                  </a:txBody>
                  <a:tcPr/>
                </a:tc>
                <a:extLst>
                  <a:ext uri="{0D108BD9-81ED-4DB2-BD59-A6C34878D82A}">
                    <a16:rowId xmlns:a16="http://schemas.microsoft.com/office/drawing/2014/main" val="3329257724"/>
                  </a:ext>
                </a:extLst>
              </a:tr>
              <a:tr h="4617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Century Gothic" panose="020B0502020202020204" pitchFamily="34" charset="0"/>
                        </a:rPr>
                        <a:t>Evidence-based treatment </a:t>
                      </a:r>
                    </a:p>
                  </a:txBody>
                  <a:tcPr/>
                </a:tc>
                <a:tc>
                  <a:txBody>
                    <a:bodyPr/>
                    <a:lstStyle/>
                    <a:p>
                      <a:r>
                        <a:rPr lang="en-US" sz="2200" dirty="0" smtClean="0">
                          <a:latin typeface="Century Gothic" panose="020B0502020202020204" pitchFamily="34" charset="0"/>
                        </a:rPr>
                        <a:t>Significance;</a:t>
                      </a:r>
                      <a:r>
                        <a:rPr lang="en-US" sz="2200" baseline="0" dirty="0" smtClean="0">
                          <a:latin typeface="Century Gothic" panose="020B0502020202020204" pitchFamily="34" charset="0"/>
                        </a:rPr>
                        <a:t> </a:t>
                      </a:r>
                      <a:r>
                        <a:rPr lang="en-US" sz="2200" dirty="0" smtClean="0">
                          <a:latin typeface="Century Gothic" panose="020B0502020202020204" pitchFamily="34" charset="0"/>
                        </a:rPr>
                        <a:t>Innovation</a:t>
                      </a:r>
                      <a:endParaRPr lang="en-US" sz="2200" dirty="0">
                        <a:latin typeface="Century Gothic" panose="020B0502020202020204" pitchFamily="34" charset="0"/>
                      </a:endParaRPr>
                    </a:p>
                  </a:txBody>
                  <a:tcPr/>
                </a:tc>
                <a:extLst>
                  <a:ext uri="{0D108BD9-81ED-4DB2-BD59-A6C34878D82A}">
                    <a16:rowId xmlns:a16="http://schemas.microsoft.com/office/drawing/2014/main" val="1705783415"/>
                  </a:ext>
                </a:extLst>
              </a:tr>
              <a:tr h="4617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Century Gothic" panose="020B0502020202020204" pitchFamily="34" charset="0"/>
                        </a:rPr>
                        <a:t>Conceptual model, theoretical justification</a:t>
                      </a:r>
                    </a:p>
                  </a:txBody>
                  <a:tcPr/>
                </a:tc>
                <a:tc>
                  <a:txBody>
                    <a:bodyPr/>
                    <a:lstStyle/>
                    <a:p>
                      <a:r>
                        <a:rPr lang="en-US" sz="2200" dirty="0" smtClean="0">
                          <a:latin typeface="Century Gothic" panose="020B0502020202020204" pitchFamily="34" charset="0"/>
                        </a:rPr>
                        <a:t>Approach; Innovation</a:t>
                      </a:r>
                      <a:endParaRPr lang="en-US" sz="2200" dirty="0">
                        <a:latin typeface="Century Gothic" panose="020B0502020202020204" pitchFamily="34" charset="0"/>
                      </a:endParaRPr>
                    </a:p>
                  </a:txBody>
                  <a:tcPr/>
                </a:tc>
                <a:extLst>
                  <a:ext uri="{0D108BD9-81ED-4DB2-BD59-A6C34878D82A}">
                    <a16:rowId xmlns:a16="http://schemas.microsoft.com/office/drawing/2014/main" val="3175794269"/>
                  </a:ext>
                </a:extLst>
              </a:tr>
              <a:tr h="8244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Century Gothic" panose="020B0502020202020204" pitchFamily="34" charset="0"/>
                        </a:rPr>
                        <a:t>Stakeholder priorities, engagement in change</a:t>
                      </a:r>
                    </a:p>
                  </a:txBody>
                  <a:tcPr/>
                </a:tc>
                <a:tc>
                  <a:txBody>
                    <a:bodyPr/>
                    <a:lstStyle/>
                    <a:p>
                      <a:r>
                        <a:rPr lang="en-US" sz="2200" dirty="0" smtClean="0">
                          <a:latin typeface="Century Gothic" panose="020B0502020202020204" pitchFamily="34" charset="0"/>
                        </a:rPr>
                        <a:t>Impact; Approach; Research Environment</a:t>
                      </a:r>
                      <a:endParaRPr lang="en-US" sz="2200" dirty="0">
                        <a:latin typeface="Century Gothic" panose="020B0502020202020204" pitchFamily="34" charset="0"/>
                      </a:endParaRPr>
                    </a:p>
                  </a:txBody>
                  <a:tcPr/>
                </a:tc>
                <a:extLst>
                  <a:ext uri="{0D108BD9-81ED-4DB2-BD59-A6C34878D82A}">
                    <a16:rowId xmlns:a16="http://schemas.microsoft.com/office/drawing/2014/main" val="800527995"/>
                  </a:ext>
                </a:extLst>
              </a:tr>
              <a:tr h="4617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Century Gothic" panose="020B0502020202020204" pitchFamily="34" charset="0"/>
                        </a:rPr>
                        <a:t>Setting’s readiness to adopt new services </a:t>
                      </a:r>
                    </a:p>
                  </a:txBody>
                  <a:tcPr/>
                </a:tc>
                <a:tc>
                  <a:txBody>
                    <a:bodyPr/>
                    <a:lstStyle/>
                    <a:p>
                      <a:r>
                        <a:rPr lang="en-US" sz="2200" dirty="0" smtClean="0">
                          <a:latin typeface="Century Gothic" panose="020B0502020202020204" pitchFamily="34" charset="0"/>
                        </a:rPr>
                        <a:t>Impact; Approach; Environment</a:t>
                      </a:r>
                      <a:endParaRPr lang="en-US" sz="2200" dirty="0">
                        <a:latin typeface="Century Gothic" panose="020B0502020202020204" pitchFamily="34" charset="0"/>
                      </a:endParaRPr>
                    </a:p>
                  </a:txBody>
                  <a:tcPr/>
                </a:tc>
                <a:extLst>
                  <a:ext uri="{0D108BD9-81ED-4DB2-BD59-A6C34878D82A}">
                    <a16:rowId xmlns:a16="http://schemas.microsoft.com/office/drawing/2014/main" val="3787585167"/>
                  </a:ext>
                </a:extLst>
              </a:tr>
              <a:tr h="4617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Century Gothic" panose="020B0502020202020204" pitchFamily="34" charset="0"/>
                        </a:rPr>
                        <a:t>Implementation strategy/process</a:t>
                      </a:r>
                    </a:p>
                  </a:txBody>
                  <a:tcPr/>
                </a:tc>
                <a:tc>
                  <a:txBody>
                    <a:bodyPr/>
                    <a:lstStyle/>
                    <a:p>
                      <a:r>
                        <a:rPr lang="en-US" sz="2200" dirty="0" smtClean="0">
                          <a:latin typeface="Century Gothic" panose="020B0502020202020204" pitchFamily="34" charset="0"/>
                        </a:rPr>
                        <a:t>Impact; Significance; Innovation </a:t>
                      </a:r>
                      <a:endParaRPr lang="en-US" sz="2200" dirty="0">
                        <a:latin typeface="Century Gothic" panose="020B0502020202020204" pitchFamily="34" charset="0"/>
                      </a:endParaRPr>
                    </a:p>
                  </a:txBody>
                  <a:tcPr/>
                </a:tc>
                <a:extLst>
                  <a:ext uri="{0D108BD9-81ED-4DB2-BD59-A6C34878D82A}">
                    <a16:rowId xmlns:a16="http://schemas.microsoft.com/office/drawing/2014/main" val="3524950978"/>
                  </a:ext>
                </a:extLst>
              </a:tr>
              <a:tr h="8244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Century Gothic" panose="020B0502020202020204" pitchFamily="34" charset="0"/>
                        </a:rPr>
                        <a:t>Team experience with the setting, treatment, processes</a:t>
                      </a:r>
                    </a:p>
                  </a:txBody>
                  <a:tcPr/>
                </a:tc>
                <a:tc>
                  <a:txBody>
                    <a:bodyPr/>
                    <a:lstStyle/>
                    <a:p>
                      <a:r>
                        <a:rPr lang="en-US" sz="2200" dirty="0" smtClean="0">
                          <a:latin typeface="Century Gothic" panose="020B0502020202020204" pitchFamily="34" charset="0"/>
                        </a:rPr>
                        <a:t>Approach; Investigator Team</a:t>
                      </a:r>
                      <a:endParaRPr lang="en-US" sz="2200" dirty="0">
                        <a:latin typeface="Century Gothic" panose="020B0502020202020204" pitchFamily="34" charset="0"/>
                      </a:endParaRPr>
                    </a:p>
                  </a:txBody>
                  <a:tcPr/>
                </a:tc>
                <a:extLst>
                  <a:ext uri="{0D108BD9-81ED-4DB2-BD59-A6C34878D82A}">
                    <a16:rowId xmlns:a16="http://schemas.microsoft.com/office/drawing/2014/main" val="1688001675"/>
                  </a:ext>
                </a:extLst>
              </a:tr>
              <a:tr h="4617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Century Gothic" panose="020B0502020202020204" pitchFamily="34" charset="0"/>
                        </a:rPr>
                        <a:t>Feasibility of proposed research design</a:t>
                      </a:r>
                    </a:p>
                  </a:txBody>
                  <a:tcPr/>
                </a:tc>
                <a:tc>
                  <a:txBody>
                    <a:bodyPr/>
                    <a:lstStyle/>
                    <a:p>
                      <a:r>
                        <a:rPr lang="en-US" sz="2200" dirty="0" smtClean="0">
                          <a:latin typeface="Century Gothic" panose="020B0502020202020204" pitchFamily="34" charset="0"/>
                        </a:rPr>
                        <a:t>Approach; Investigator</a:t>
                      </a:r>
                      <a:r>
                        <a:rPr lang="en-US" sz="2200" baseline="0" dirty="0" smtClean="0">
                          <a:latin typeface="Century Gothic" panose="020B0502020202020204" pitchFamily="34" charset="0"/>
                        </a:rPr>
                        <a:t> Team</a:t>
                      </a:r>
                      <a:endParaRPr lang="en-US" sz="2200" dirty="0">
                        <a:latin typeface="Century Gothic" panose="020B0502020202020204" pitchFamily="34" charset="0"/>
                      </a:endParaRPr>
                    </a:p>
                  </a:txBody>
                  <a:tcPr/>
                </a:tc>
                <a:extLst>
                  <a:ext uri="{0D108BD9-81ED-4DB2-BD59-A6C34878D82A}">
                    <a16:rowId xmlns:a16="http://schemas.microsoft.com/office/drawing/2014/main" val="3508730282"/>
                  </a:ext>
                </a:extLst>
              </a:tr>
              <a:tr h="4617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Century Gothic" panose="020B0502020202020204" pitchFamily="34" charset="0"/>
                        </a:rPr>
                        <a:t>Measurement &amp; analysis section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Century Gothic" panose="020B0502020202020204" pitchFamily="34" charset="0"/>
                        </a:rPr>
                        <a:t>Approach; Investigator</a:t>
                      </a:r>
                      <a:r>
                        <a:rPr lang="en-US" sz="2200" baseline="0" dirty="0" smtClean="0">
                          <a:latin typeface="Century Gothic" panose="020B0502020202020204" pitchFamily="34" charset="0"/>
                        </a:rPr>
                        <a:t> Team</a:t>
                      </a:r>
                      <a:endParaRPr lang="en-US" sz="2200" dirty="0" smtClean="0">
                        <a:latin typeface="Century Gothic" panose="020B0502020202020204" pitchFamily="34" charset="0"/>
                      </a:endParaRPr>
                    </a:p>
                  </a:txBody>
                  <a:tcPr/>
                </a:tc>
                <a:extLst>
                  <a:ext uri="{0D108BD9-81ED-4DB2-BD59-A6C34878D82A}">
                    <a16:rowId xmlns:a16="http://schemas.microsoft.com/office/drawing/2014/main" val="1609076144"/>
                  </a:ext>
                </a:extLst>
              </a:tr>
              <a:tr h="8244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Century Gothic" panose="020B0502020202020204" pitchFamily="34" charset="0"/>
                        </a:rPr>
                        <a:t>Policy/funding environment; support for sustaining change</a:t>
                      </a:r>
                    </a:p>
                  </a:txBody>
                  <a:tcPr/>
                </a:tc>
                <a:tc>
                  <a:txBody>
                    <a:bodyPr/>
                    <a:lstStyle/>
                    <a:p>
                      <a:r>
                        <a:rPr lang="en-US" sz="2200" dirty="0" smtClean="0">
                          <a:latin typeface="Century Gothic" panose="020B0502020202020204" pitchFamily="34" charset="0"/>
                        </a:rPr>
                        <a:t>Impact; Significance</a:t>
                      </a:r>
                      <a:endParaRPr lang="en-US" sz="2200" dirty="0">
                        <a:latin typeface="Century Gothic" panose="020B0502020202020204" pitchFamily="34" charset="0"/>
                      </a:endParaRPr>
                    </a:p>
                  </a:txBody>
                  <a:tcPr/>
                </a:tc>
                <a:extLst>
                  <a:ext uri="{0D108BD9-81ED-4DB2-BD59-A6C34878D82A}">
                    <a16:rowId xmlns:a16="http://schemas.microsoft.com/office/drawing/2014/main" val="359972272"/>
                  </a:ext>
                </a:extLst>
              </a:tr>
            </a:tbl>
          </a:graphicData>
        </a:graphic>
      </p:graphicFrame>
      <p:sp>
        <p:nvSpPr>
          <p:cNvPr id="65" name="TextBox 64"/>
          <p:cNvSpPr txBox="1"/>
          <p:nvPr/>
        </p:nvSpPr>
        <p:spPr>
          <a:xfrm>
            <a:off x="262705" y="6344559"/>
            <a:ext cx="11649725" cy="430887"/>
          </a:xfrm>
          <a:prstGeom prst="rect">
            <a:avLst/>
          </a:prstGeom>
          <a:noFill/>
        </p:spPr>
        <p:txBody>
          <a:bodyPr wrap="square" rtlCol="0">
            <a:spAutoFit/>
          </a:bodyPr>
          <a:lstStyle/>
          <a:p>
            <a:r>
              <a:rPr lang="en-US" sz="1100" dirty="0" smtClean="0">
                <a:latin typeface="Century Gothic" panose="020B0502020202020204" pitchFamily="34" charset="0"/>
              </a:rPr>
              <a:t>Source: </a:t>
            </a:r>
            <a:r>
              <a:rPr lang="en-US" sz="1100" dirty="0">
                <a:latin typeface="Century Gothic" panose="020B0502020202020204" pitchFamily="34" charset="0"/>
              </a:rPr>
              <a:t>Writing Implementation Research Grant Proposals: Ten Key Ingredients. Proctor EK, Powell BJ, Baumann AA, Hamilton AM, </a:t>
            </a:r>
            <a:r>
              <a:rPr lang="en-US" sz="1100" dirty="0" err="1">
                <a:latin typeface="Century Gothic" panose="020B0502020202020204" pitchFamily="34" charset="0"/>
              </a:rPr>
              <a:t>Santerns</a:t>
            </a:r>
            <a:r>
              <a:rPr lang="en-US" sz="1100" dirty="0">
                <a:latin typeface="Century Gothic" panose="020B0502020202020204" pitchFamily="34" charset="0"/>
              </a:rPr>
              <a:t> RL. </a:t>
            </a:r>
            <a:r>
              <a:rPr lang="en-US" sz="1100" i="1" dirty="0">
                <a:latin typeface="Century Gothic" panose="020B0502020202020204" pitchFamily="34" charset="0"/>
              </a:rPr>
              <a:t>Implementation Science.</a:t>
            </a:r>
            <a:r>
              <a:rPr lang="en-US" sz="1100" dirty="0">
                <a:latin typeface="Century Gothic" panose="020B0502020202020204" pitchFamily="34" charset="0"/>
              </a:rPr>
              <a:t> 2012;7:96.</a:t>
            </a:r>
          </a:p>
        </p:txBody>
      </p:sp>
    </p:spTree>
    <p:extLst>
      <p:ext uri="{BB962C8B-B14F-4D97-AF65-F5344CB8AC3E}">
        <p14:creationId xmlns:p14="http://schemas.microsoft.com/office/powerpoint/2010/main" val="23703882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1982" y="3155574"/>
            <a:ext cx="5681716" cy="3504729"/>
          </a:xfrm>
          <a:ln>
            <a:noFill/>
          </a:ln>
        </p:spPr>
        <p:txBody>
          <a:bodyPr>
            <a:noAutofit/>
          </a:bodyPr>
          <a:lstStyle/>
          <a:p>
            <a:r>
              <a:rPr lang="en-US" sz="2400" dirty="0" smtClean="0"/>
              <a:t>Loosely outlined &amp; assigned constructs</a:t>
            </a:r>
          </a:p>
          <a:p>
            <a:r>
              <a:rPr lang="en-US" sz="2400" dirty="0" smtClean="0"/>
              <a:t>Flexible application across broad array of contexts</a:t>
            </a:r>
          </a:p>
          <a:p>
            <a:r>
              <a:rPr lang="en-US" sz="2400" dirty="0" smtClean="0"/>
              <a:t>More responsibility on researcher to think through how to operationalize constructs &amp; apply model</a:t>
            </a:r>
          </a:p>
        </p:txBody>
      </p:sp>
      <p:sp>
        <p:nvSpPr>
          <p:cNvPr id="3" name="Title 2"/>
          <p:cNvSpPr>
            <a:spLocks noGrp="1"/>
          </p:cNvSpPr>
          <p:nvPr>
            <p:ph type="title"/>
          </p:nvPr>
        </p:nvSpPr>
        <p:spPr/>
        <p:txBody>
          <a:bodyPr/>
          <a:lstStyle/>
          <a:p>
            <a:r>
              <a:rPr lang="en-US" dirty="0" smtClean="0"/>
              <a:t>Level of Construct Flexibility </a:t>
            </a:r>
            <a:endParaRPr lang="en-US" dirty="0"/>
          </a:p>
        </p:txBody>
      </p:sp>
      <p:sp>
        <p:nvSpPr>
          <p:cNvPr id="4" name="Left-Right Arrow 3"/>
          <p:cNvSpPr/>
          <p:nvPr/>
        </p:nvSpPr>
        <p:spPr>
          <a:xfrm>
            <a:off x="252919" y="1315453"/>
            <a:ext cx="11649725" cy="1840123"/>
          </a:xfrm>
          <a:prstGeom prst="leftRightArrow">
            <a:avLst/>
          </a:prstGeom>
          <a:gradFill flip="none" rotWithShape="1">
            <a:gsLst>
              <a:gs pos="0">
                <a:schemeClr val="accent3"/>
              </a:gs>
              <a:gs pos="72000">
                <a:srgbClr val="C81A1E"/>
              </a:gs>
              <a:gs pos="54500">
                <a:schemeClr val="accent5"/>
              </a:gs>
              <a:gs pos="41000">
                <a:schemeClr val="accent5"/>
              </a:gs>
              <a:gs pos="28000">
                <a:schemeClr val="accent3">
                  <a:lumMod val="60000"/>
                  <a:lumOff val="40000"/>
                </a:schemeClr>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44143" y="1943126"/>
            <a:ext cx="1359668" cy="584775"/>
          </a:xfrm>
          <a:prstGeom prst="rect">
            <a:avLst/>
          </a:prstGeom>
          <a:noFill/>
        </p:spPr>
        <p:txBody>
          <a:bodyPr wrap="none" rtlCol="0">
            <a:spAutoFit/>
          </a:bodyPr>
          <a:lstStyle/>
          <a:p>
            <a:pPr algn="ctr"/>
            <a:r>
              <a:rPr lang="en-US" sz="3200" b="1" dirty="0" smtClean="0">
                <a:solidFill>
                  <a:schemeClr val="bg1"/>
                </a:solidFill>
                <a:latin typeface="Century Gothic" panose="020B0502020202020204" pitchFamily="34" charset="0"/>
              </a:rPr>
              <a:t>Broad</a:t>
            </a:r>
            <a:endParaRPr lang="en-US" sz="3200" b="1" dirty="0">
              <a:solidFill>
                <a:schemeClr val="bg1"/>
              </a:solidFill>
              <a:latin typeface="Century Gothic" panose="020B0502020202020204" pitchFamily="34" charset="0"/>
            </a:endParaRPr>
          </a:p>
        </p:txBody>
      </p:sp>
      <p:sp>
        <p:nvSpPr>
          <p:cNvPr id="6" name="TextBox 5"/>
          <p:cNvSpPr txBox="1"/>
          <p:nvPr/>
        </p:nvSpPr>
        <p:spPr>
          <a:xfrm>
            <a:off x="8644392" y="1943126"/>
            <a:ext cx="2565126" cy="584775"/>
          </a:xfrm>
          <a:prstGeom prst="rect">
            <a:avLst/>
          </a:prstGeom>
          <a:noFill/>
        </p:spPr>
        <p:txBody>
          <a:bodyPr wrap="none" rtlCol="0">
            <a:spAutoFit/>
          </a:bodyPr>
          <a:lstStyle/>
          <a:p>
            <a:pPr algn="ctr"/>
            <a:r>
              <a:rPr lang="en-US" sz="3200" b="1" dirty="0" smtClean="0">
                <a:solidFill>
                  <a:schemeClr val="bg1"/>
                </a:solidFill>
                <a:latin typeface="Century Gothic" panose="020B0502020202020204" pitchFamily="34" charset="0"/>
              </a:rPr>
              <a:t>Operational</a:t>
            </a:r>
            <a:endParaRPr lang="en-US" sz="3200" b="1" dirty="0">
              <a:solidFill>
                <a:schemeClr val="bg1"/>
              </a:solidFill>
              <a:latin typeface="Century Gothic" panose="020B0502020202020204" pitchFamily="34" charset="0"/>
            </a:endParaRPr>
          </a:p>
        </p:txBody>
      </p:sp>
      <p:sp>
        <p:nvSpPr>
          <p:cNvPr id="8" name="Content Placeholder 1"/>
          <p:cNvSpPr txBox="1">
            <a:spLocks/>
          </p:cNvSpPr>
          <p:nvPr/>
        </p:nvSpPr>
        <p:spPr>
          <a:xfrm>
            <a:off x="6578229" y="3155574"/>
            <a:ext cx="5109883" cy="2921656"/>
          </a:xfrm>
          <a:prstGeom prst="rect">
            <a:avLst/>
          </a:prstGeom>
          <a:ln>
            <a:noFill/>
          </a:ln>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tx1">
                  <a:lumMod val="85000"/>
                  <a:lumOff val="15000"/>
                </a:schemeClr>
              </a:buClr>
              <a:buFont typeface="Wingdings 2" pitchFamily="18" charset="2"/>
              <a:buChar char=""/>
              <a:defRPr sz="2800" kern="1200">
                <a:solidFill>
                  <a:schemeClr val="tx1">
                    <a:lumMod val="85000"/>
                    <a:lumOff val="15000"/>
                  </a:schemeClr>
                </a:solidFill>
                <a:latin typeface="Century Gothic" panose="020B0502020202020204" pitchFamily="34" charset="0"/>
                <a:ea typeface="+mn-ea"/>
                <a:cs typeface="+mn-cs"/>
              </a:defRPr>
            </a:lvl1pPr>
            <a:lvl2pPr marL="685800" indent="-182880" algn="l" defTabSz="914400" rtl="0" eaLnBrk="1" latinLnBrk="0" hangingPunct="1">
              <a:lnSpc>
                <a:spcPct val="90000"/>
              </a:lnSpc>
              <a:spcBef>
                <a:spcPts val="250"/>
              </a:spcBef>
              <a:spcAft>
                <a:spcPts val="250"/>
              </a:spcAft>
              <a:buClr>
                <a:schemeClr val="tx1">
                  <a:lumMod val="85000"/>
                  <a:lumOff val="15000"/>
                </a:schemeClr>
              </a:buClr>
              <a:buFont typeface="Wingdings 2" pitchFamily="18" charset="2"/>
              <a:buChar char=""/>
              <a:defRPr sz="2400" kern="1200">
                <a:solidFill>
                  <a:schemeClr val="tx1">
                    <a:lumMod val="85000"/>
                    <a:lumOff val="15000"/>
                  </a:schemeClr>
                </a:solidFill>
                <a:latin typeface="Century Gothic" panose="020B0502020202020204" pitchFamily="34" charset="0"/>
                <a:ea typeface="+mn-ea"/>
                <a:cs typeface="+mn-cs"/>
              </a:defRPr>
            </a:lvl2pPr>
            <a:lvl3pPr marL="1143000" indent="-182880" algn="l" defTabSz="914400" rtl="0" eaLnBrk="1" latinLnBrk="0" hangingPunct="1">
              <a:lnSpc>
                <a:spcPct val="90000"/>
              </a:lnSpc>
              <a:spcBef>
                <a:spcPts val="250"/>
              </a:spcBef>
              <a:spcAft>
                <a:spcPts val="250"/>
              </a:spcAft>
              <a:buClr>
                <a:schemeClr val="tx1">
                  <a:lumMod val="85000"/>
                  <a:lumOff val="15000"/>
                </a:schemeClr>
              </a:buClr>
              <a:buFont typeface="Wingdings 2" pitchFamily="18" charset="2"/>
              <a:buChar char=""/>
              <a:defRPr sz="2200" kern="1200">
                <a:solidFill>
                  <a:schemeClr val="tx1">
                    <a:lumMod val="85000"/>
                    <a:lumOff val="15000"/>
                  </a:schemeClr>
                </a:solidFill>
                <a:latin typeface="Century Gothic" panose="020B0502020202020204" pitchFamily="34" charset="0"/>
                <a:ea typeface="+mn-ea"/>
                <a:cs typeface="+mn-cs"/>
              </a:defRPr>
            </a:lvl3pPr>
            <a:lvl4pPr marL="1600200" indent="-182880" algn="l" defTabSz="914400" rtl="0" eaLnBrk="1" latinLnBrk="0" hangingPunct="1">
              <a:lnSpc>
                <a:spcPct val="90000"/>
              </a:lnSpc>
              <a:spcBef>
                <a:spcPts val="250"/>
              </a:spcBef>
              <a:spcAft>
                <a:spcPts val="250"/>
              </a:spcAft>
              <a:buClr>
                <a:schemeClr val="tx1">
                  <a:lumMod val="85000"/>
                  <a:lumOff val="15000"/>
                </a:schemeClr>
              </a:buClr>
              <a:buFont typeface="Wingdings 2" pitchFamily="18" charset="2"/>
              <a:buChar char=""/>
              <a:defRPr sz="1800" kern="1200">
                <a:solidFill>
                  <a:schemeClr val="tx1">
                    <a:lumMod val="85000"/>
                    <a:lumOff val="15000"/>
                  </a:schemeClr>
                </a:solidFill>
                <a:latin typeface="Century Gothic" panose="020B0502020202020204" pitchFamily="34" charset="0"/>
                <a:ea typeface="+mn-ea"/>
                <a:cs typeface="+mn-cs"/>
              </a:defRPr>
            </a:lvl4pPr>
            <a:lvl5pPr marL="2057400" indent="-182880" algn="l" defTabSz="914400" rtl="0" eaLnBrk="1" latinLnBrk="0" hangingPunct="1">
              <a:lnSpc>
                <a:spcPct val="90000"/>
              </a:lnSpc>
              <a:spcBef>
                <a:spcPts val="250"/>
              </a:spcBef>
              <a:spcAft>
                <a:spcPts val="250"/>
              </a:spcAft>
              <a:buClr>
                <a:schemeClr val="tx1">
                  <a:lumMod val="85000"/>
                  <a:lumOff val="15000"/>
                </a:schemeClr>
              </a:buClr>
              <a:buFont typeface="Wingdings 2" pitchFamily="18" charset="2"/>
              <a:buChar char=""/>
              <a:defRPr sz="1800" kern="1200">
                <a:solidFill>
                  <a:schemeClr val="tx1">
                    <a:lumMod val="85000"/>
                    <a:lumOff val="15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buFont typeface="Arial" panose="020B0604020202020204" pitchFamily="34" charset="0"/>
              <a:buChar char="•"/>
            </a:pPr>
            <a:r>
              <a:rPr lang="en-US" sz="2400" dirty="0" smtClean="0"/>
              <a:t>Concretely &amp; </a:t>
            </a:r>
            <a:r>
              <a:rPr lang="en-US" sz="2400" dirty="0"/>
              <a:t>clearly </a:t>
            </a:r>
            <a:r>
              <a:rPr lang="en-US" sz="2400" dirty="0" smtClean="0"/>
              <a:t>defined constructs</a:t>
            </a:r>
            <a:endParaRPr lang="en-US" sz="2400" dirty="0"/>
          </a:p>
          <a:p>
            <a:pPr marL="285750" indent="-285750">
              <a:buFont typeface="Arial" panose="020B0604020202020204" pitchFamily="34" charset="0"/>
              <a:buChar char="•"/>
            </a:pPr>
            <a:r>
              <a:rPr lang="en-US" sz="2400" dirty="0"/>
              <a:t>Rigid application to </a:t>
            </a:r>
            <a:r>
              <a:rPr lang="en-US" sz="2400" dirty="0" smtClean="0"/>
              <a:t>a specific </a:t>
            </a:r>
            <a:r>
              <a:rPr lang="en-US" sz="2400" dirty="0"/>
              <a:t>context</a:t>
            </a:r>
          </a:p>
          <a:p>
            <a:pPr marL="285750" indent="-285750">
              <a:buFont typeface="Arial" panose="020B0604020202020204" pitchFamily="34" charset="0"/>
              <a:buChar char="•"/>
            </a:pPr>
            <a:r>
              <a:rPr lang="en-US" sz="2400" dirty="0" smtClean="0"/>
              <a:t>Provides researcher with a detailed</a:t>
            </a:r>
            <a:r>
              <a:rPr lang="en-US" sz="2400" dirty="0"/>
              <a:t>, step-by-step </a:t>
            </a:r>
            <a:r>
              <a:rPr lang="en-US" sz="2400" dirty="0" smtClean="0"/>
              <a:t>process for use</a:t>
            </a:r>
            <a:endParaRPr lang="en-US" sz="2400" dirty="0"/>
          </a:p>
        </p:txBody>
      </p:sp>
      <p:sp>
        <p:nvSpPr>
          <p:cNvPr id="9" name="Rectangle 8"/>
          <p:cNvSpPr/>
          <p:nvPr/>
        </p:nvSpPr>
        <p:spPr>
          <a:xfrm>
            <a:off x="267698" y="6396335"/>
            <a:ext cx="11634946" cy="461665"/>
          </a:xfrm>
          <a:prstGeom prst="rect">
            <a:avLst/>
          </a:prstGeom>
        </p:spPr>
        <p:txBody>
          <a:bodyPr wrap="square">
            <a:spAutoFit/>
          </a:bodyPr>
          <a:lstStyle/>
          <a:p>
            <a:r>
              <a:rPr lang="en-US" sz="1200" b="1" dirty="0" smtClean="0">
                <a:latin typeface="Century Gothic" panose="020B0502020202020204" pitchFamily="34" charset="0"/>
                <a:ea typeface="Calibri" panose="020F0502020204030204" pitchFamily="34" charset="0"/>
                <a:cs typeface="Times New Roman" panose="02020603050405020304" pitchFamily="18" charset="0"/>
              </a:rPr>
              <a:t>Source: </a:t>
            </a:r>
            <a:r>
              <a:rPr lang="en-US" sz="1200" dirty="0" err="1" smtClean="0">
                <a:latin typeface="Century Gothic" panose="020B0502020202020204" pitchFamily="34" charset="0"/>
                <a:ea typeface="Calibri" panose="020F0502020204030204" pitchFamily="34" charset="0"/>
                <a:cs typeface="Times New Roman" panose="02020603050405020304" pitchFamily="18" charset="0"/>
              </a:rPr>
              <a:t>Tabak</a:t>
            </a:r>
            <a:r>
              <a:rPr lang="en-US" sz="1200"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200" dirty="0">
                <a:latin typeface="Century Gothic" panose="020B0502020202020204" pitchFamily="34" charset="0"/>
                <a:ea typeface="Calibri" panose="020F0502020204030204" pitchFamily="34" charset="0"/>
                <a:cs typeface="Times New Roman" panose="02020603050405020304" pitchFamily="18" charset="0"/>
              </a:rPr>
              <a:t>RG, </a:t>
            </a:r>
            <a:r>
              <a:rPr lang="en-US" sz="1200" dirty="0" err="1">
                <a:latin typeface="Century Gothic" panose="020B0502020202020204" pitchFamily="34" charset="0"/>
                <a:ea typeface="Calibri" panose="020F0502020204030204" pitchFamily="34" charset="0"/>
                <a:cs typeface="Times New Roman" panose="02020603050405020304" pitchFamily="18" charset="0"/>
              </a:rPr>
              <a:t>Khoong</a:t>
            </a:r>
            <a:r>
              <a:rPr lang="en-US" sz="1200" dirty="0">
                <a:latin typeface="Century Gothic" panose="020B0502020202020204" pitchFamily="34" charset="0"/>
                <a:ea typeface="Calibri" panose="020F0502020204030204" pitchFamily="34" charset="0"/>
                <a:cs typeface="Times New Roman" panose="02020603050405020304" pitchFamily="18" charset="0"/>
              </a:rPr>
              <a:t> EC, Chambers DA, </a:t>
            </a:r>
            <a:r>
              <a:rPr lang="en-US" sz="1200" dirty="0" err="1">
                <a:latin typeface="Century Gothic" panose="020B0502020202020204" pitchFamily="34" charset="0"/>
                <a:ea typeface="Calibri" panose="020F0502020204030204" pitchFamily="34" charset="0"/>
                <a:cs typeface="Times New Roman" panose="02020603050405020304" pitchFamily="18" charset="0"/>
              </a:rPr>
              <a:t>Brownson</a:t>
            </a:r>
            <a:r>
              <a:rPr lang="en-US" sz="1200" dirty="0">
                <a:latin typeface="Century Gothic" panose="020B0502020202020204" pitchFamily="34" charset="0"/>
                <a:ea typeface="Calibri" panose="020F0502020204030204" pitchFamily="34" charset="0"/>
                <a:cs typeface="Times New Roman" panose="02020603050405020304" pitchFamily="18" charset="0"/>
              </a:rPr>
              <a:t> RC. Bridging Research and Practice. </a:t>
            </a:r>
            <a:r>
              <a:rPr lang="en-US" sz="1200" i="1" dirty="0">
                <a:latin typeface="Century Gothic" panose="020B0502020202020204" pitchFamily="34" charset="0"/>
                <a:ea typeface="Calibri" panose="020F0502020204030204" pitchFamily="34" charset="0"/>
                <a:cs typeface="Times New Roman" panose="02020603050405020304" pitchFamily="18" charset="0"/>
              </a:rPr>
              <a:t>American Journal of Preventive Medicine</a:t>
            </a:r>
            <a:r>
              <a:rPr lang="en-US" sz="1200" dirty="0">
                <a:latin typeface="Century Gothic" panose="020B0502020202020204" pitchFamily="34" charset="0"/>
                <a:ea typeface="Calibri" panose="020F0502020204030204" pitchFamily="34" charset="0"/>
                <a:cs typeface="Times New Roman" panose="02020603050405020304" pitchFamily="18" charset="0"/>
              </a:rPr>
              <a:t>. 2012;43(3):337-350. doi:10.1016/j.amepre.2012.05.024.</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59124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endParaRPr lang="en-US" dirty="0"/>
          </a:p>
          <a:p>
            <a:r>
              <a:rPr lang="en-US" b="1" dirty="0" smtClean="0"/>
              <a:t>Dissemination:  </a:t>
            </a:r>
            <a:r>
              <a:rPr lang="en-US" dirty="0" smtClean="0"/>
              <a:t>Studying how to spread evidence-based practices to the target audience </a:t>
            </a:r>
          </a:p>
          <a:p>
            <a:r>
              <a:rPr lang="en-US" b="1" dirty="0" smtClean="0"/>
              <a:t>Implementation:</a:t>
            </a:r>
            <a:r>
              <a:rPr lang="en-US" dirty="0" smtClean="0"/>
              <a:t> Identifying </a:t>
            </a:r>
            <a:r>
              <a:rPr lang="en-US" dirty="0" smtClean="0">
                <a:solidFill>
                  <a:schemeClr val="tx1"/>
                </a:solidFill>
              </a:rPr>
              <a:t>optimal </a:t>
            </a:r>
            <a:r>
              <a:rPr lang="en-US" dirty="0">
                <a:solidFill>
                  <a:schemeClr val="tx1"/>
                </a:solidFill>
              </a:rPr>
              <a:t>strategies to promote </a:t>
            </a:r>
            <a:r>
              <a:rPr lang="en-US" dirty="0" smtClean="0">
                <a:solidFill>
                  <a:schemeClr val="tx1"/>
                </a:solidFill>
              </a:rPr>
              <a:t>uptake of </a:t>
            </a:r>
            <a:r>
              <a:rPr lang="en-US" dirty="0" smtClean="0"/>
              <a:t>evidence-based practices in real-world settings</a:t>
            </a:r>
            <a:endParaRPr lang="en-US" dirty="0"/>
          </a:p>
        </p:txBody>
      </p:sp>
      <p:sp>
        <p:nvSpPr>
          <p:cNvPr id="3" name="Title 2"/>
          <p:cNvSpPr>
            <a:spLocks noGrp="1"/>
          </p:cNvSpPr>
          <p:nvPr>
            <p:ph type="title"/>
          </p:nvPr>
        </p:nvSpPr>
        <p:spPr/>
        <p:txBody>
          <a:bodyPr>
            <a:noAutofit/>
          </a:bodyPr>
          <a:lstStyle/>
          <a:p>
            <a:r>
              <a:rPr lang="en-US" dirty="0" smtClean="0"/>
              <a:t>Focus </a:t>
            </a:r>
            <a:r>
              <a:rPr lang="en-US" dirty="0"/>
              <a:t>on </a:t>
            </a:r>
            <a:r>
              <a:rPr lang="en-US" dirty="0" smtClean="0"/>
              <a:t>Dissemination </a:t>
            </a:r>
            <a:r>
              <a:rPr lang="en-US" dirty="0"/>
              <a:t>v. I</a:t>
            </a:r>
            <a:r>
              <a:rPr lang="en-US" dirty="0" smtClean="0"/>
              <a:t>mplementation</a:t>
            </a:r>
            <a:endParaRPr lang="en-US" dirty="0"/>
          </a:p>
        </p:txBody>
      </p:sp>
      <p:sp>
        <p:nvSpPr>
          <p:cNvPr id="4" name="Left-Right Arrow 3"/>
          <p:cNvSpPr/>
          <p:nvPr/>
        </p:nvSpPr>
        <p:spPr>
          <a:xfrm>
            <a:off x="252919" y="1315453"/>
            <a:ext cx="11649725" cy="1840123"/>
          </a:xfrm>
          <a:prstGeom prst="leftRightArrow">
            <a:avLst/>
          </a:prstGeom>
          <a:gradFill flip="none" rotWithShape="1">
            <a:gsLst>
              <a:gs pos="0">
                <a:schemeClr val="accent3"/>
              </a:gs>
              <a:gs pos="72000">
                <a:srgbClr val="C81A1E"/>
              </a:gs>
              <a:gs pos="54500">
                <a:schemeClr val="accent5"/>
              </a:gs>
              <a:gs pos="41000">
                <a:schemeClr val="accent5"/>
              </a:gs>
              <a:gs pos="28000">
                <a:schemeClr val="accent3">
                  <a:lumMod val="60000"/>
                  <a:lumOff val="40000"/>
                </a:schemeClr>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32387" y="1758460"/>
            <a:ext cx="2584361" cy="954107"/>
          </a:xfrm>
          <a:prstGeom prst="rect">
            <a:avLst/>
          </a:prstGeom>
          <a:noFill/>
        </p:spPr>
        <p:txBody>
          <a:bodyPr wrap="none" rtlCol="0">
            <a:spAutoFit/>
          </a:bodyPr>
          <a:lstStyle/>
          <a:p>
            <a:pPr algn="ctr"/>
            <a:r>
              <a:rPr lang="en-US" sz="2800" b="1" dirty="0" smtClean="0">
                <a:solidFill>
                  <a:schemeClr val="bg1"/>
                </a:solidFill>
                <a:latin typeface="Century Gothic" panose="020B0502020202020204" pitchFamily="34" charset="0"/>
              </a:rPr>
              <a:t>Dissemination</a:t>
            </a:r>
          </a:p>
          <a:p>
            <a:pPr algn="ctr"/>
            <a:r>
              <a:rPr lang="en-US" sz="2800" b="1" dirty="0" smtClean="0">
                <a:solidFill>
                  <a:schemeClr val="bg1"/>
                </a:solidFill>
                <a:latin typeface="Century Gothic" panose="020B0502020202020204" pitchFamily="34" charset="0"/>
              </a:rPr>
              <a:t>Only</a:t>
            </a:r>
            <a:endParaRPr lang="en-US" sz="2800" b="1" dirty="0">
              <a:solidFill>
                <a:schemeClr val="bg1"/>
              </a:solidFill>
              <a:latin typeface="Century Gothic" panose="020B0502020202020204" pitchFamily="34" charset="0"/>
            </a:endParaRPr>
          </a:p>
        </p:txBody>
      </p:sp>
      <p:sp>
        <p:nvSpPr>
          <p:cNvPr id="6" name="TextBox 5"/>
          <p:cNvSpPr txBox="1"/>
          <p:nvPr/>
        </p:nvSpPr>
        <p:spPr>
          <a:xfrm>
            <a:off x="8694341" y="1758460"/>
            <a:ext cx="3042820" cy="954107"/>
          </a:xfrm>
          <a:prstGeom prst="rect">
            <a:avLst/>
          </a:prstGeom>
          <a:noFill/>
        </p:spPr>
        <p:txBody>
          <a:bodyPr wrap="none" rtlCol="0">
            <a:spAutoFit/>
          </a:bodyPr>
          <a:lstStyle/>
          <a:p>
            <a:pPr algn="ctr"/>
            <a:r>
              <a:rPr lang="en-US" sz="2800" b="1" dirty="0" smtClean="0">
                <a:solidFill>
                  <a:schemeClr val="bg1"/>
                </a:solidFill>
                <a:latin typeface="Century Gothic" panose="020B0502020202020204" pitchFamily="34" charset="0"/>
              </a:rPr>
              <a:t>Implementation </a:t>
            </a:r>
          </a:p>
          <a:p>
            <a:pPr algn="ctr"/>
            <a:r>
              <a:rPr lang="en-US" sz="2800" b="1" dirty="0" smtClean="0">
                <a:solidFill>
                  <a:schemeClr val="bg1"/>
                </a:solidFill>
                <a:latin typeface="Century Gothic" panose="020B0502020202020204" pitchFamily="34" charset="0"/>
              </a:rPr>
              <a:t>Only</a:t>
            </a:r>
            <a:endParaRPr lang="en-US" sz="2800" b="1" dirty="0">
              <a:solidFill>
                <a:schemeClr val="bg1"/>
              </a:solidFill>
              <a:latin typeface="Century Gothic" panose="020B0502020202020204" pitchFamily="34" charset="0"/>
            </a:endParaRPr>
          </a:p>
        </p:txBody>
      </p:sp>
      <p:sp>
        <p:nvSpPr>
          <p:cNvPr id="7" name="TextBox 6"/>
          <p:cNvSpPr txBox="1"/>
          <p:nvPr/>
        </p:nvSpPr>
        <p:spPr>
          <a:xfrm>
            <a:off x="3626706" y="1912348"/>
            <a:ext cx="954107" cy="523220"/>
          </a:xfrm>
          <a:prstGeom prst="rect">
            <a:avLst/>
          </a:prstGeom>
          <a:noFill/>
        </p:spPr>
        <p:txBody>
          <a:bodyPr wrap="none" rtlCol="0">
            <a:spAutoFit/>
          </a:bodyPr>
          <a:lstStyle/>
          <a:p>
            <a:pPr algn="ctr"/>
            <a:r>
              <a:rPr lang="en-US" sz="2800" b="1" dirty="0" smtClean="0">
                <a:solidFill>
                  <a:schemeClr val="bg1"/>
                </a:solidFill>
                <a:latin typeface="Century Gothic" panose="020B0502020202020204" pitchFamily="34" charset="0"/>
              </a:rPr>
              <a:t>D &gt; I</a:t>
            </a:r>
            <a:endParaRPr lang="en-US" sz="2800" b="1" dirty="0">
              <a:solidFill>
                <a:schemeClr val="bg1"/>
              </a:solidFill>
              <a:latin typeface="Century Gothic" panose="020B0502020202020204" pitchFamily="34" charset="0"/>
            </a:endParaRPr>
          </a:p>
        </p:txBody>
      </p:sp>
      <p:sp>
        <p:nvSpPr>
          <p:cNvPr id="8" name="TextBox 7"/>
          <p:cNvSpPr txBox="1"/>
          <p:nvPr/>
        </p:nvSpPr>
        <p:spPr>
          <a:xfrm>
            <a:off x="5600727" y="1928290"/>
            <a:ext cx="954108" cy="523220"/>
          </a:xfrm>
          <a:prstGeom prst="rect">
            <a:avLst/>
          </a:prstGeom>
          <a:noFill/>
        </p:spPr>
        <p:txBody>
          <a:bodyPr wrap="none" rtlCol="0">
            <a:spAutoFit/>
          </a:bodyPr>
          <a:lstStyle/>
          <a:p>
            <a:pPr algn="ctr"/>
            <a:r>
              <a:rPr lang="en-US" sz="2800" b="1" dirty="0" smtClean="0">
                <a:solidFill>
                  <a:schemeClr val="bg1"/>
                </a:solidFill>
                <a:latin typeface="Century Gothic" panose="020B0502020202020204" pitchFamily="34" charset="0"/>
              </a:rPr>
              <a:t>D = I</a:t>
            </a:r>
            <a:endParaRPr lang="en-US" sz="2800" b="1" dirty="0">
              <a:solidFill>
                <a:schemeClr val="bg1"/>
              </a:solidFill>
              <a:latin typeface="Century Gothic" panose="020B0502020202020204" pitchFamily="34" charset="0"/>
            </a:endParaRPr>
          </a:p>
        </p:txBody>
      </p:sp>
      <p:sp>
        <p:nvSpPr>
          <p:cNvPr id="9" name="TextBox 8"/>
          <p:cNvSpPr txBox="1"/>
          <p:nvPr/>
        </p:nvSpPr>
        <p:spPr>
          <a:xfrm>
            <a:off x="7574751" y="1909770"/>
            <a:ext cx="954107" cy="523220"/>
          </a:xfrm>
          <a:prstGeom prst="rect">
            <a:avLst/>
          </a:prstGeom>
          <a:noFill/>
        </p:spPr>
        <p:txBody>
          <a:bodyPr wrap="none" rtlCol="0">
            <a:spAutoFit/>
          </a:bodyPr>
          <a:lstStyle/>
          <a:p>
            <a:pPr algn="ctr"/>
            <a:r>
              <a:rPr lang="en-US" sz="2800" b="1" dirty="0">
                <a:solidFill>
                  <a:schemeClr val="bg1"/>
                </a:solidFill>
                <a:latin typeface="Century Gothic" panose="020B0502020202020204" pitchFamily="34" charset="0"/>
              </a:rPr>
              <a:t>I</a:t>
            </a:r>
            <a:r>
              <a:rPr lang="en-US" sz="2800" b="1" dirty="0" smtClean="0">
                <a:solidFill>
                  <a:schemeClr val="bg1"/>
                </a:solidFill>
                <a:latin typeface="Century Gothic" panose="020B0502020202020204" pitchFamily="34" charset="0"/>
              </a:rPr>
              <a:t> &gt; D</a:t>
            </a:r>
            <a:endParaRPr lang="en-US" sz="2800" b="1" dirty="0">
              <a:solidFill>
                <a:schemeClr val="bg1"/>
              </a:solidFill>
              <a:latin typeface="Century Gothic" panose="020B0502020202020204" pitchFamily="34" charset="0"/>
            </a:endParaRPr>
          </a:p>
        </p:txBody>
      </p:sp>
      <p:sp>
        <p:nvSpPr>
          <p:cNvPr id="10" name="Rectangle 9"/>
          <p:cNvSpPr/>
          <p:nvPr/>
        </p:nvSpPr>
        <p:spPr>
          <a:xfrm>
            <a:off x="267698" y="6396335"/>
            <a:ext cx="11634946" cy="461665"/>
          </a:xfrm>
          <a:prstGeom prst="rect">
            <a:avLst/>
          </a:prstGeom>
        </p:spPr>
        <p:txBody>
          <a:bodyPr wrap="square">
            <a:spAutoFit/>
          </a:bodyPr>
          <a:lstStyle/>
          <a:p>
            <a:r>
              <a:rPr lang="en-US" sz="1200" b="1" dirty="0" smtClean="0">
                <a:latin typeface="Century Gothic" panose="020B0502020202020204" pitchFamily="34" charset="0"/>
                <a:ea typeface="Calibri" panose="020F0502020204030204" pitchFamily="34" charset="0"/>
                <a:cs typeface="Times New Roman" panose="02020603050405020304" pitchFamily="18" charset="0"/>
              </a:rPr>
              <a:t>Source: </a:t>
            </a:r>
            <a:r>
              <a:rPr lang="en-US" sz="1200" dirty="0" err="1" smtClean="0">
                <a:latin typeface="Century Gothic" panose="020B0502020202020204" pitchFamily="34" charset="0"/>
                <a:ea typeface="Calibri" panose="020F0502020204030204" pitchFamily="34" charset="0"/>
                <a:cs typeface="Times New Roman" panose="02020603050405020304" pitchFamily="18" charset="0"/>
              </a:rPr>
              <a:t>Tabak</a:t>
            </a:r>
            <a:r>
              <a:rPr lang="en-US" sz="1200"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200" dirty="0">
                <a:latin typeface="Century Gothic" panose="020B0502020202020204" pitchFamily="34" charset="0"/>
                <a:ea typeface="Calibri" panose="020F0502020204030204" pitchFamily="34" charset="0"/>
                <a:cs typeface="Times New Roman" panose="02020603050405020304" pitchFamily="18" charset="0"/>
              </a:rPr>
              <a:t>RG, </a:t>
            </a:r>
            <a:r>
              <a:rPr lang="en-US" sz="1200" dirty="0" err="1">
                <a:latin typeface="Century Gothic" panose="020B0502020202020204" pitchFamily="34" charset="0"/>
                <a:ea typeface="Calibri" panose="020F0502020204030204" pitchFamily="34" charset="0"/>
                <a:cs typeface="Times New Roman" panose="02020603050405020304" pitchFamily="18" charset="0"/>
              </a:rPr>
              <a:t>Khoong</a:t>
            </a:r>
            <a:r>
              <a:rPr lang="en-US" sz="1200" dirty="0">
                <a:latin typeface="Century Gothic" panose="020B0502020202020204" pitchFamily="34" charset="0"/>
                <a:ea typeface="Calibri" panose="020F0502020204030204" pitchFamily="34" charset="0"/>
                <a:cs typeface="Times New Roman" panose="02020603050405020304" pitchFamily="18" charset="0"/>
              </a:rPr>
              <a:t> EC, Chambers DA, </a:t>
            </a:r>
            <a:r>
              <a:rPr lang="en-US" sz="1200" dirty="0" err="1">
                <a:latin typeface="Century Gothic" panose="020B0502020202020204" pitchFamily="34" charset="0"/>
                <a:ea typeface="Calibri" panose="020F0502020204030204" pitchFamily="34" charset="0"/>
                <a:cs typeface="Times New Roman" panose="02020603050405020304" pitchFamily="18" charset="0"/>
              </a:rPr>
              <a:t>Brownson</a:t>
            </a:r>
            <a:r>
              <a:rPr lang="en-US" sz="1200" dirty="0">
                <a:latin typeface="Century Gothic" panose="020B0502020202020204" pitchFamily="34" charset="0"/>
                <a:ea typeface="Calibri" panose="020F0502020204030204" pitchFamily="34" charset="0"/>
                <a:cs typeface="Times New Roman" panose="02020603050405020304" pitchFamily="18" charset="0"/>
              </a:rPr>
              <a:t> RC. Bridging Research and Practice. </a:t>
            </a:r>
            <a:r>
              <a:rPr lang="en-US" sz="1200" i="1" dirty="0">
                <a:latin typeface="Century Gothic" panose="020B0502020202020204" pitchFamily="34" charset="0"/>
                <a:ea typeface="Calibri" panose="020F0502020204030204" pitchFamily="34" charset="0"/>
                <a:cs typeface="Times New Roman" panose="02020603050405020304" pitchFamily="18" charset="0"/>
              </a:rPr>
              <a:t>American Journal of Preventive Medicine</a:t>
            </a:r>
            <a:r>
              <a:rPr lang="en-US" sz="1200" dirty="0">
                <a:latin typeface="Century Gothic" panose="020B0502020202020204" pitchFamily="34" charset="0"/>
                <a:ea typeface="Calibri" panose="020F0502020204030204" pitchFamily="34" charset="0"/>
                <a:cs typeface="Times New Roman" panose="02020603050405020304" pitchFamily="18" charset="0"/>
              </a:rPr>
              <a:t>. 2012;43(3):337-350. doi:10.1016/j.amepre.2012.05.024.</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90206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919" y="1315452"/>
            <a:ext cx="11649725" cy="5352047"/>
          </a:xfrm>
        </p:spPr>
        <p:txBody>
          <a:bodyPr>
            <a:normAutofit/>
          </a:bodyPr>
          <a:lstStyle/>
          <a:p>
            <a:r>
              <a:rPr lang="en-US" sz="3200" dirty="0" smtClean="0"/>
              <a:t>Which settings/stakeholders need to be addressed?</a:t>
            </a:r>
          </a:p>
          <a:p>
            <a:pPr lvl="1"/>
            <a:r>
              <a:rPr lang="en-US" sz="2800" dirty="0" smtClean="0"/>
              <a:t>Policy </a:t>
            </a:r>
          </a:p>
          <a:p>
            <a:pPr lvl="1"/>
            <a:r>
              <a:rPr lang="en-US" sz="2800" dirty="0" smtClean="0"/>
              <a:t>Community</a:t>
            </a:r>
          </a:p>
          <a:p>
            <a:pPr lvl="1"/>
            <a:r>
              <a:rPr lang="en-US" sz="2800" dirty="0" smtClean="0"/>
              <a:t>System/multiple organizations</a:t>
            </a:r>
          </a:p>
          <a:p>
            <a:pPr lvl="1"/>
            <a:r>
              <a:rPr lang="en-US" sz="2800" dirty="0"/>
              <a:t>Organization</a:t>
            </a:r>
          </a:p>
          <a:p>
            <a:pPr lvl="1"/>
            <a:r>
              <a:rPr lang="en-US" sz="2800" dirty="0" smtClean="0"/>
              <a:t>Individual provider</a:t>
            </a:r>
          </a:p>
          <a:p>
            <a:endParaRPr lang="en-US" sz="3200" dirty="0" smtClean="0"/>
          </a:p>
          <a:p>
            <a:r>
              <a:rPr lang="en-US" sz="3200" dirty="0" smtClean="0"/>
              <a:t>Ex. If your project goal affects clinician behavior &amp; an individual hospital, then your model should address those levels</a:t>
            </a:r>
            <a:endParaRPr lang="en-US" sz="3200" dirty="0"/>
          </a:p>
        </p:txBody>
      </p:sp>
      <p:sp>
        <p:nvSpPr>
          <p:cNvPr id="3" name="Title 2"/>
          <p:cNvSpPr>
            <a:spLocks noGrp="1"/>
          </p:cNvSpPr>
          <p:nvPr>
            <p:ph type="title"/>
          </p:nvPr>
        </p:nvSpPr>
        <p:spPr/>
        <p:txBody>
          <a:bodyPr/>
          <a:lstStyle/>
          <a:p>
            <a:r>
              <a:rPr lang="en-US" dirty="0" smtClean="0"/>
              <a:t>Level of Intervention </a:t>
            </a:r>
            <a:endParaRPr lang="en-US" dirty="0"/>
          </a:p>
        </p:txBody>
      </p:sp>
    </p:spTree>
    <p:extLst>
      <p:ext uri="{BB962C8B-B14F-4D97-AF65-F5344CB8AC3E}">
        <p14:creationId xmlns:p14="http://schemas.microsoft.com/office/powerpoint/2010/main" val="3806725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Do your strategies &amp; model constructs make sense together?</a:t>
            </a:r>
          </a:p>
          <a:p>
            <a:pPr lvl="1"/>
            <a:r>
              <a:rPr lang="en-US" sz="2800" dirty="0" smtClean="0"/>
              <a:t>Ex. If you plan to use an educational strategy (e.g. training, audit-feedback), does your model suggest knowledge/awareness is an important part of achieving implementation?</a:t>
            </a:r>
          </a:p>
        </p:txBody>
      </p:sp>
      <p:sp>
        <p:nvSpPr>
          <p:cNvPr id="3" name="Title 2"/>
          <p:cNvSpPr>
            <a:spLocks noGrp="1"/>
          </p:cNvSpPr>
          <p:nvPr>
            <p:ph type="title"/>
          </p:nvPr>
        </p:nvSpPr>
        <p:spPr/>
        <p:txBody>
          <a:bodyPr/>
          <a:lstStyle/>
          <a:p>
            <a:r>
              <a:rPr lang="en-US" dirty="0" smtClean="0"/>
              <a:t>Implementation Strategies</a:t>
            </a:r>
            <a:endParaRPr lang="en-US" dirty="0"/>
          </a:p>
        </p:txBody>
      </p:sp>
    </p:spTree>
    <p:extLst>
      <p:ext uri="{BB962C8B-B14F-4D97-AF65-F5344CB8AC3E}">
        <p14:creationId xmlns:p14="http://schemas.microsoft.com/office/powerpoint/2010/main" val="28280658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What are my most important outcomes? </a:t>
            </a:r>
          </a:p>
          <a:p>
            <a:r>
              <a:rPr lang="en-US" sz="3200" dirty="0" smtClean="0"/>
              <a:t>How can I measure them? </a:t>
            </a:r>
          </a:p>
          <a:p>
            <a:r>
              <a:rPr lang="en-US" sz="3200" dirty="0" smtClean="0"/>
              <a:t>Are there outcomes I am forgetting? (the model can help)</a:t>
            </a:r>
          </a:p>
          <a:p>
            <a:endParaRPr lang="en-US" sz="3200" dirty="0" smtClean="0"/>
          </a:p>
          <a:p>
            <a:pPr marL="502920" lvl="1" indent="0">
              <a:buNone/>
            </a:pPr>
            <a:endParaRPr lang="en-US" dirty="0" smtClean="0"/>
          </a:p>
        </p:txBody>
      </p:sp>
      <p:sp>
        <p:nvSpPr>
          <p:cNvPr id="3" name="Title 2"/>
          <p:cNvSpPr>
            <a:spLocks noGrp="1"/>
          </p:cNvSpPr>
          <p:nvPr>
            <p:ph type="title"/>
          </p:nvPr>
        </p:nvSpPr>
        <p:spPr/>
        <p:txBody>
          <a:bodyPr/>
          <a:lstStyle/>
          <a:p>
            <a:r>
              <a:rPr lang="en-US" dirty="0" smtClean="0"/>
              <a:t>What Do I Want to Learn?</a:t>
            </a:r>
            <a:endParaRPr lang="en-US" dirty="0"/>
          </a:p>
        </p:txBody>
      </p:sp>
    </p:spTree>
    <p:extLst>
      <p:ext uri="{BB962C8B-B14F-4D97-AF65-F5344CB8AC3E}">
        <p14:creationId xmlns:p14="http://schemas.microsoft.com/office/powerpoint/2010/main" val="14578908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52919" y="2165835"/>
            <a:ext cx="5403602" cy="4362556"/>
          </a:xfrm>
        </p:spPr>
        <p:txBody>
          <a:bodyPr>
            <a:normAutofit/>
          </a:bodyPr>
          <a:lstStyle/>
          <a:p>
            <a:pPr>
              <a:buClr>
                <a:srgbClr val="C00000"/>
              </a:buClr>
            </a:pPr>
            <a:r>
              <a:rPr lang="en-US" sz="3000" dirty="0">
                <a:solidFill>
                  <a:srgbClr val="C00000"/>
                </a:solidFill>
              </a:rPr>
              <a:t>Model </a:t>
            </a:r>
            <a:r>
              <a:rPr lang="en-US" sz="3000" dirty="0" smtClean="0">
                <a:solidFill>
                  <a:srgbClr val="C00000"/>
                </a:solidFill>
              </a:rPr>
              <a:t>inappropriate </a:t>
            </a:r>
            <a:r>
              <a:rPr lang="en-US" sz="3000" dirty="0">
                <a:solidFill>
                  <a:srgbClr val="C00000"/>
                </a:solidFill>
              </a:rPr>
              <a:t>for research </a:t>
            </a:r>
            <a:r>
              <a:rPr lang="en-US" sz="3000" dirty="0" smtClean="0">
                <a:solidFill>
                  <a:srgbClr val="C00000"/>
                </a:solidFill>
              </a:rPr>
              <a:t>question</a:t>
            </a:r>
          </a:p>
          <a:p>
            <a:pPr marL="0" indent="0">
              <a:buClr>
                <a:srgbClr val="C00000"/>
              </a:buClr>
              <a:buNone/>
            </a:pPr>
            <a:endParaRPr lang="en-US" sz="3000" dirty="0" smtClean="0">
              <a:solidFill>
                <a:srgbClr val="C00000"/>
              </a:solidFill>
            </a:endParaRPr>
          </a:p>
          <a:p>
            <a:pPr>
              <a:buClr>
                <a:srgbClr val="C00000"/>
              </a:buClr>
            </a:pPr>
            <a:r>
              <a:rPr lang="en-US" sz="3000" dirty="0" smtClean="0">
                <a:solidFill>
                  <a:srgbClr val="C00000"/>
                </a:solidFill>
              </a:rPr>
              <a:t>Model mentioned once – but does not drive the work - no clear roadmap or relationship to question, design, outcomes</a:t>
            </a:r>
          </a:p>
          <a:p>
            <a:pPr>
              <a:buClr>
                <a:srgbClr val="C00000"/>
              </a:buClr>
            </a:pPr>
            <a:r>
              <a:rPr lang="en-US" sz="3000" dirty="0" smtClean="0">
                <a:solidFill>
                  <a:srgbClr val="C00000"/>
                </a:solidFill>
              </a:rPr>
              <a:t>Inconsistent labeling</a:t>
            </a:r>
          </a:p>
        </p:txBody>
      </p:sp>
      <p:sp>
        <p:nvSpPr>
          <p:cNvPr id="4" name="Right Arrow 3"/>
          <p:cNvSpPr/>
          <p:nvPr/>
        </p:nvSpPr>
        <p:spPr>
          <a:xfrm>
            <a:off x="252919" y="104790"/>
            <a:ext cx="11649725" cy="2061047"/>
          </a:xfrm>
          <a:prstGeom prst="rightArrow">
            <a:avLst>
              <a:gd name="adj1" fmla="val 77500"/>
              <a:gd name="adj2" fmla="val 50000"/>
            </a:avLst>
          </a:prstGeom>
          <a:gradFill flip="none" rotWithShape="1">
            <a:gsLst>
              <a:gs pos="0">
                <a:schemeClr val="accent1">
                  <a:lumMod val="5000"/>
                  <a:lumOff val="95000"/>
                </a:schemeClr>
              </a:gs>
              <a:gs pos="0">
                <a:srgbClr val="C00000"/>
              </a:gs>
              <a:gs pos="64000">
                <a:srgbClr val="FFC000"/>
              </a:gs>
              <a:gs pos="35000">
                <a:schemeClr val="accent1"/>
              </a:gs>
              <a:gs pos="100000">
                <a:srgbClr val="00B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72411" y="535148"/>
            <a:ext cx="2766727" cy="1200329"/>
          </a:xfrm>
          <a:prstGeom prst="rect">
            <a:avLst/>
          </a:prstGeom>
          <a:noFill/>
        </p:spPr>
        <p:txBody>
          <a:bodyPr wrap="square" rtlCol="0">
            <a:spAutoFit/>
          </a:bodyPr>
          <a:lstStyle/>
          <a:p>
            <a:pPr algn="ctr"/>
            <a:r>
              <a:rPr lang="en-US" sz="3600" b="1" dirty="0" smtClean="0">
                <a:solidFill>
                  <a:schemeClr val="bg1"/>
                </a:solidFill>
                <a:latin typeface="Century Gothic" panose="020B0502020202020204" pitchFamily="34" charset="0"/>
              </a:rPr>
              <a:t>Poor Use of Model</a:t>
            </a:r>
            <a:endParaRPr lang="en-US" sz="3600" b="1" dirty="0">
              <a:solidFill>
                <a:schemeClr val="bg1"/>
              </a:solidFill>
              <a:latin typeface="Century Gothic" panose="020B0502020202020204" pitchFamily="34" charset="0"/>
            </a:endParaRPr>
          </a:p>
        </p:txBody>
      </p:sp>
      <p:sp>
        <p:nvSpPr>
          <p:cNvPr id="6" name="TextBox 5"/>
          <p:cNvSpPr txBox="1"/>
          <p:nvPr/>
        </p:nvSpPr>
        <p:spPr>
          <a:xfrm>
            <a:off x="8488325" y="535147"/>
            <a:ext cx="2879368" cy="1200329"/>
          </a:xfrm>
          <a:prstGeom prst="rect">
            <a:avLst/>
          </a:prstGeom>
          <a:noFill/>
        </p:spPr>
        <p:txBody>
          <a:bodyPr wrap="square" rtlCol="0">
            <a:spAutoFit/>
          </a:bodyPr>
          <a:lstStyle/>
          <a:p>
            <a:pPr algn="ctr"/>
            <a:r>
              <a:rPr lang="en-US" sz="3600" b="1" dirty="0" smtClean="0">
                <a:solidFill>
                  <a:schemeClr val="bg1"/>
                </a:solidFill>
                <a:latin typeface="Century Gothic" panose="020B0502020202020204" pitchFamily="34" charset="0"/>
              </a:rPr>
              <a:t>Quality Use of Model</a:t>
            </a:r>
            <a:endParaRPr lang="en-US" sz="3600" b="1" dirty="0">
              <a:solidFill>
                <a:schemeClr val="bg1"/>
              </a:solidFill>
              <a:latin typeface="Century Gothic" panose="020B0502020202020204" pitchFamily="34" charset="0"/>
            </a:endParaRPr>
          </a:p>
        </p:txBody>
      </p:sp>
      <p:sp>
        <p:nvSpPr>
          <p:cNvPr id="7" name="Content Placeholder 1"/>
          <p:cNvSpPr txBox="1">
            <a:spLocks/>
          </p:cNvSpPr>
          <p:nvPr/>
        </p:nvSpPr>
        <p:spPr>
          <a:xfrm>
            <a:off x="6570921" y="2165833"/>
            <a:ext cx="5186411" cy="4362558"/>
          </a:xfrm>
          <a:prstGeom prst="rect">
            <a:avLst/>
          </a:prstGeom>
          <a:ln>
            <a:noFill/>
          </a:ln>
        </p:spPr>
        <p:txBody>
          <a:bodyPr vert="horz" lIns="91440" tIns="45720" rIns="91440" bIns="45720" rtlCol="0" anchor="t">
            <a:normAutofit fontScale="92500" lnSpcReduction="10000"/>
          </a:bodyPr>
          <a:lstStyle>
            <a:lvl1pPr marL="182880" indent="-182880" algn="l" defTabSz="914400" rtl="0" eaLnBrk="1" latinLnBrk="0" hangingPunct="1">
              <a:lnSpc>
                <a:spcPct val="90000"/>
              </a:lnSpc>
              <a:spcBef>
                <a:spcPts val="1200"/>
              </a:spcBef>
              <a:buClr>
                <a:schemeClr val="tx1">
                  <a:lumMod val="85000"/>
                  <a:lumOff val="15000"/>
                </a:schemeClr>
              </a:buClr>
              <a:buFont typeface="Wingdings 2" pitchFamily="18" charset="2"/>
              <a:buChar char=""/>
              <a:defRPr sz="2800" kern="1200">
                <a:solidFill>
                  <a:schemeClr val="tx1">
                    <a:lumMod val="85000"/>
                    <a:lumOff val="15000"/>
                  </a:schemeClr>
                </a:solidFill>
                <a:latin typeface="Century Gothic" panose="020B0502020202020204" pitchFamily="34" charset="0"/>
                <a:ea typeface="+mn-ea"/>
                <a:cs typeface="+mn-cs"/>
              </a:defRPr>
            </a:lvl1pPr>
            <a:lvl2pPr marL="685800" indent="-182880" algn="l" defTabSz="914400" rtl="0" eaLnBrk="1" latinLnBrk="0" hangingPunct="1">
              <a:lnSpc>
                <a:spcPct val="90000"/>
              </a:lnSpc>
              <a:spcBef>
                <a:spcPts val="250"/>
              </a:spcBef>
              <a:spcAft>
                <a:spcPts val="250"/>
              </a:spcAft>
              <a:buClr>
                <a:schemeClr val="tx1">
                  <a:lumMod val="85000"/>
                  <a:lumOff val="15000"/>
                </a:schemeClr>
              </a:buClr>
              <a:buFont typeface="Wingdings 2" pitchFamily="18" charset="2"/>
              <a:buChar char=""/>
              <a:defRPr sz="2400" kern="1200">
                <a:solidFill>
                  <a:schemeClr val="tx1">
                    <a:lumMod val="85000"/>
                    <a:lumOff val="15000"/>
                  </a:schemeClr>
                </a:solidFill>
                <a:latin typeface="Century Gothic" panose="020B0502020202020204" pitchFamily="34" charset="0"/>
                <a:ea typeface="+mn-ea"/>
                <a:cs typeface="+mn-cs"/>
              </a:defRPr>
            </a:lvl2pPr>
            <a:lvl3pPr marL="1143000" indent="-182880" algn="l" defTabSz="914400" rtl="0" eaLnBrk="1" latinLnBrk="0" hangingPunct="1">
              <a:lnSpc>
                <a:spcPct val="90000"/>
              </a:lnSpc>
              <a:spcBef>
                <a:spcPts val="250"/>
              </a:spcBef>
              <a:spcAft>
                <a:spcPts val="250"/>
              </a:spcAft>
              <a:buClr>
                <a:schemeClr val="tx1">
                  <a:lumMod val="85000"/>
                  <a:lumOff val="15000"/>
                </a:schemeClr>
              </a:buClr>
              <a:buFont typeface="Wingdings 2" pitchFamily="18" charset="2"/>
              <a:buChar char=""/>
              <a:defRPr sz="2200" kern="1200">
                <a:solidFill>
                  <a:schemeClr val="tx1">
                    <a:lumMod val="85000"/>
                    <a:lumOff val="15000"/>
                  </a:schemeClr>
                </a:solidFill>
                <a:latin typeface="Century Gothic" panose="020B0502020202020204" pitchFamily="34" charset="0"/>
                <a:ea typeface="+mn-ea"/>
                <a:cs typeface="+mn-cs"/>
              </a:defRPr>
            </a:lvl3pPr>
            <a:lvl4pPr marL="1600200" indent="-182880" algn="l" defTabSz="914400" rtl="0" eaLnBrk="1" latinLnBrk="0" hangingPunct="1">
              <a:lnSpc>
                <a:spcPct val="90000"/>
              </a:lnSpc>
              <a:spcBef>
                <a:spcPts val="250"/>
              </a:spcBef>
              <a:spcAft>
                <a:spcPts val="250"/>
              </a:spcAft>
              <a:buClr>
                <a:schemeClr val="tx1">
                  <a:lumMod val="85000"/>
                  <a:lumOff val="15000"/>
                </a:schemeClr>
              </a:buClr>
              <a:buFont typeface="Wingdings 2" pitchFamily="18" charset="2"/>
              <a:buChar char=""/>
              <a:defRPr sz="1800" kern="1200">
                <a:solidFill>
                  <a:schemeClr val="tx1">
                    <a:lumMod val="85000"/>
                    <a:lumOff val="15000"/>
                  </a:schemeClr>
                </a:solidFill>
                <a:latin typeface="Century Gothic" panose="020B0502020202020204" pitchFamily="34" charset="0"/>
                <a:ea typeface="+mn-ea"/>
                <a:cs typeface="+mn-cs"/>
              </a:defRPr>
            </a:lvl4pPr>
            <a:lvl5pPr marL="2057400" indent="-182880" algn="l" defTabSz="914400" rtl="0" eaLnBrk="1" latinLnBrk="0" hangingPunct="1">
              <a:lnSpc>
                <a:spcPct val="90000"/>
              </a:lnSpc>
              <a:spcBef>
                <a:spcPts val="250"/>
              </a:spcBef>
              <a:spcAft>
                <a:spcPts val="250"/>
              </a:spcAft>
              <a:buClr>
                <a:schemeClr val="tx1">
                  <a:lumMod val="85000"/>
                  <a:lumOff val="15000"/>
                </a:schemeClr>
              </a:buClr>
              <a:buFont typeface="Wingdings 2" pitchFamily="18" charset="2"/>
              <a:buChar char=""/>
              <a:defRPr sz="1800" kern="1200">
                <a:solidFill>
                  <a:schemeClr val="tx1">
                    <a:lumMod val="85000"/>
                    <a:lumOff val="15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buClr>
                <a:srgbClr val="00B050"/>
              </a:buClr>
            </a:pPr>
            <a:r>
              <a:rPr lang="en-US" sz="3200" dirty="0" smtClean="0">
                <a:solidFill>
                  <a:srgbClr val="00B050"/>
                </a:solidFill>
              </a:rPr>
              <a:t>Model type &amp; constructs respond to research question</a:t>
            </a:r>
          </a:p>
          <a:p>
            <a:pPr>
              <a:buClr>
                <a:srgbClr val="00B050"/>
              </a:buClr>
            </a:pPr>
            <a:endParaRPr lang="en-US" sz="3200" dirty="0" smtClean="0">
              <a:solidFill>
                <a:srgbClr val="00B050"/>
              </a:solidFill>
            </a:endParaRPr>
          </a:p>
          <a:p>
            <a:pPr>
              <a:buClr>
                <a:srgbClr val="00B050"/>
              </a:buClr>
            </a:pPr>
            <a:r>
              <a:rPr lang="en-US" sz="3200" dirty="0" smtClean="0">
                <a:solidFill>
                  <a:srgbClr val="00B050"/>
                </a:solidFill>
              </a:rPr>
              <a:t>Model is linked to research question, study design, outcome measures</a:t>
            </a:r>
          </a:p>
          <a:p>
            <a:pPr>
              <a:buClr>
                <a:srgbClr val="00B050"/>
              </a:buClr>
            </a:pPr>
            <a:endParaRPr lang="en-US" sz="3200" dirty="0" smtClean="0">
              <a:solidFill>
                <a:srgbClr val="00B050"/>
              </a:solidFill>
            </a:endParaRPr>
          </a:p>
          <a:p>
            <a:pPr>
              <a:buClr>
                <a:srgbClr val="00B050"/>
              </a:buClr>
            </a:pPr>
            <a:r>
              <a:rPr lang="en-US" sz="3200" dirty="0" smtClean="0">
                <a:solidFill>
                  <a:srgbClr val="00B050"/>
                </a:solidFill>
              </a:rPr>
              <a:t>Consistent labeling</a:t>
            </a:r>
            <a:endParaRPr lang="en-US" sz="3200" dirty="0">
              <a:solidFill>
                <a:srgbClr val="00B050"/>
              </a:solidFill>
            </a:endParaRPr>
          </a:p>
        </p:txBody>
      </p:sp>
    </p:spTree>
    <p:extLst>
      <p:ext uri="{BB962C8B-B14F-4D97-AF65-F5344CB8AC3E}">
        <p14:creationId xmlns:p14="http://schemas.microsoft.com/office/powerpoint/2010/main" val="13274430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83373607"/>
              </p:ext>
            </p:extLst>
          </p:nvPr>
        </p:nvGraphicFramePr>
        <p:xfrm>
          <a:off x="252413" y="1316038"/>
          <a:ext cx="11650662" cy="5298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Key Takeaways</a:t>
            </a:r>
            <a:endParaRPr lang="en-US" dirty="0"/>
          </a:p>
        </p:txBody>
      </p:sp>
    </p:spTree>
    <p:extLst>
      <p:ext uri="{BB962C8B-B14F-4D97-AF65-F5344CB8AC3E}">
        <p14:creationId xmlns:p14="http://schemas.microsoft.com/office/powerpoint/2010/main" val="203000988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3200" b="1" dirty="0" smtClean="0"/>
              <a:t>How effective was this session at increasing your knowledge of conceptual models for implementation science research?</a:t>
            </a:r>
          </a:p>
          <a:p>
            <a:pPr marL="0" indent="0">
              <a:buNone/>
            </a:pPr>
            <a:r>
              <a:rPr lang="en-US" sz="3200" dirty="0" smtClean="0"/>
              <a:t>5 = very effective</a:t>
            </a:r>
          </a:p>
          <a:p>
            <a:pPr marL="0" indent="0">
              <a:buNone/>
            </a:pPr>
            <a:r>
              <a:rPr lang="en-US" sz="3200" dirty="0" smtClean="0"/>
              <a:t>4 = somewhat effective</a:t>
            </a:r>
          </a:p>
          <a:p>
            <a:pPr marL="0" indent="0">
              <a:buNone/>
            </a:pPr>
            <a:r>
              <a:rPr lang="en-US" sz="3200" dirty="0" smtClean="0"/>
              <a:t>3 = neither effective nor ineffective</a:t>
            </a:r>
          </a:p>
          <a:p>
            <a:pPr marL="0" indent="0">
              <a:buNone/>
            </a:pPr>
            <a:r>
              <a:rPr lang="en-US" sz="3200" dirty="0" smtClean="0"/>
              <a:t>2 = somewhat ineffective</a:t>
            </a:r>
          </a:p>
          <a:p>
            <a:pPr marL="0" indent="0">
              <a:buNone/>
            </a:pPr>
            <a:r>
              <a:rPr lang="en-US" sz="3200" dirty="0" smtClean="0"/>
              <a:t>1 = very ineffective </a:t>
            </a:r>
            <a:endParaRPr lang="en-US" sz="3200" dirty="0"/>
          </a:p>
        </p:txBody>
      </p:sp>
      <p:sp>
        <p:nvSpPr>
          <p:cNvPr id="3" name="Title 2"/>
          <p:cNvSpPr>
            <a:spLocks noGrp="1"/>
          </p:cNvSpPr>
          <p:nvPr>
            <p:ph type="title"/>
          </p:nvPr>
        </p:nvSpPr>
        <p:spPr/>
        <p:txBody>
          <a:bodyPr/>
          <a:lstStyle/>
          <a:p>
            <a:r>
              <a:rPr lang="en-US" dirty="0" smtClean="0"/>
              <a:t>Session Feedback Polling Question</a:t>
            </a:r>
            <a:endParaRPr lang="en-US" dirty="0"/>
          </a:p>
        </p:txBody>
      </p:sp>
    </p:spTree>
    <p:extLst>
      <p:ext uri="{BB962C8B-B14F-4D97-AF65-F5344CB8AC3E}">
        <p14:creationId xmlns:p14="http://schemas.microsoft.com/office/powerpoint/2010/main" val="4661953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b="1" dirty="0" smtClean="0"/>
              <a:t>How can CIIS make these sessions more effective?</a:t>
            </a:r>
          </a:p>
          <a:p>
            <a:pPr marL="0" indent="0">
              <a:buNone/>
            </a:pPr>
            <a:r>
              <a:rPr lang="en-US" sz="3200" dirty="0" smtClean="0"/>
              <a:t>[text short response]</a:t>
            </a:r>
            <a:endParaRPr lang="en-US" sz="3200" dirty="0"/>
          </a:p>
        </p:txBody>
      </p:sp>
      <p:sp>
        <p:nvSpPr>
          <p:cNvPr id="3" name="Title 2"/>
          <p:cNvSpPr>
            <a:spLocks noGrp="1"/>
          </p:cNvSpPr>
          <p:nvPr>
            <p:ph type="title"/>
          </p:nvPr>
        </p:nvSpPr>
        <p:spPr/>
        <p:txBody>
          <a:bodyPr/>
          <a:lstStyle/>
          <a:p>
            <a:r>
              <a:rPr lang="en-US" dirty="0"/>
              <a:t>Session Feedback Polling Question</a:t>
            </a:r>
          </a:p>
        </p:txBody>
      </p:sp>
    </p:spTree>
    <p:extLst>
      <p:ext uri="{BB962C8B-B14F-4D97-AF65-F5344CB8AC3E}">
        <p14:creationId xmlns:p14="http://schemas.microsoft.com/office/powerpoint/2010/main" val="27907950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3557181"/>
              </p:ext>
            </p:extLst>
          </p:nvPr>
        </p:nvGraphicFramePr>
        <p:xfrm>
          <a:off x="252920" y="1214054"/>
          <a:ext cx="11650662" cy="5577840"/>
        </p:xfrm>
        <a:graphic>
          <a:graphicData uri="http://schemas.openxmlformats.org/drawingml/2006/table">
            <a:tbl>
              <a:tblPr firstRow="1" bandRow="1">
                <a:tableStyleId>{F5AB1C69-6EDB-4FF4-983F-18BD219EF322}</a:tableStyleId>
              </a:tblPr>
              <a:tblGrid>
                <a:gridCol w="1856606">
                  <a:extLst>
                    <a:ext uri="{9D8B030D-6E8A-4147-A177-3AD203B41FA5}">
                      <a16:colId xmlns:a16="http://schemas.microsoft.com/office/drawing/2014/main" val="2352067273"/>
                    </a:ext>
                  </a:extLst>
                </a:gridCol>
                <a:gridCol w="5910502">
                  <a:extLst>
                    <a:ext uri="{9D8B030D-6E8A-4147-A177-3AD203B41FA5}">
                      <a16:colId xmlns:a16="http://schemas.microsoft.com/office/drawing/2014/main" val="2544177348"/>
                    </a:ext>
                  </a:extLst>
                </a:gridCol>
                <a:gridCol w="3883554">
                  <a:extLst>
                    <a:ext uri="{9D8B030D-6E8A-4147-A177-3AD203B41FA5}">
                      <a16:colId xmlns:a16="http://schemas.microsoft.com/office/drawing/2014/main" val="1723263137"/>
                    </a:ext>
                  </a:extLst>
                </a:gridCol>
              </a:tblGrid>
              <a:tr h="359107">
                <a:tc>
                  <a:txBody>
                    <a:bodyPr/>
                    <a:lstStyle/>
                    <a:p>
                      <a:pPr algn="ctr"/>
                      <a:r>
                        <a:rPr lang="en-US" sz="1800" dirty="0" smtClean="0">
                          <a:latin typeface="Century Gothic" panose="020B0502020202020204" pitchFamily="34" charset="0"/>
                        </a:rPr>
                        <a:t>Tentative Date</a:t>
                      </a:r>
                      <a:endParaRPr lang="en-US" sz="1800" dirty="0">
                        <a:latin typeface="Century Gothic" panose="020B0502020202020204" pitchFamily="34" charset="0"/>
                      </a:endParaRPr>
                    </a:p>
                  </a:txBody>
                  <a:tcPr/>
                </a:tc>
                <a:tc>
                  <a:txBody>
                    <a:bodyPr/>
                    <a:lstStyle/>
                    <a:p>
                      <a:pPr algn="ctr"/>
                      <a:r>
                        <a:rPr lang="en-US" sz="1800" dirty="0" smtClean="0">
                          <a:latin typeface="Century Gothic" panose="020B0502020202020204" pitchFamily="34" charset="0"/>
                        </a:rPr>
                        <a:t>Session Title</a:t>
                      </a:r>
                      <a:endParaRPr lang="en-US" sz="1800" dirty="0">
                        <a:latin typeface="Century Gothic" panose="020B0502020202020204" pitchFamily="34" charset="0"/>
                      </a:endParaRPr>
                    </a:p>
                  </a:txBody>
                  <a:tcPr/>
                </a:tc>
                <a:tc>
                  <a:txBody>
                    <a:bodyPr/>
                    <a:lstStyle/>
                    <a:p>
                      <a:pPr algn="ctr"/>
                      <a:r>
                        <a:rPr lang="en-US" sz="1800" dirty="0" smtClean="0">
                          <a:latin typeface="Century Gothic" panose="020B0502020202020204" pitchFamily="34" charset="0"/>
                        </a:rPr>
                        <a:t>Proposal</a:t>
                      </a:r>
                      <a:r>
                        <a:rPr lang="en-US" sz="1800" baseline="0" dirty="0" smtClean="0">
                          <a:latin typeface="Century Gothic" panose="020B0502020202020204" pitchFamily="34" charset="0"/>
                        </a:rPr>
                        <a:t> Areas Addressed</a:t>
                      </a:r>
                      <a:endParaRPr lang="en-US" sz="1800" dirty="0">
                        <a:latin typeface="Century Gothic" panose="020B0502020202020204" pitchFamily="34" charset="0"/>
                      </a:endParaRPr>
                    </a:p>
                  </a:txBody>
                  <a:tcPr/>
                </a:tc>
                <a:extLst>
                  <a:ext uri="{0D108BD9-81ED-4DB2-BD59-A6C34878D82A}">
                    <a16:rowId xmlns:a16="http://schemas.microsoft.com/office/drawing/2014/main" val="979132044"/>
                  </a:ext>
                </a:extLst>
              </a:tr>
              <a:tr h="620380">
                <a:tc>
                  <a:txBody>
                    <a:bodyPr/>
                    <a:lstStyle/>
                    <a:p>
                      <a:r>
                        <a:rPr lang="en-US" sz="2000" b="0" dirty="0" smtClean="0">
                          <a:latin typeface="Century Gothic" panose="020B0502020202020204" pitchFamily="34" charset="0"/>
                        </a:rPr>
                        <a:t>10/25/2017</a:t>
                      </a:r>
                      <a:endParaRPr lang="en-US" sz="2000" b="0" dirty="0">
                        <a:latin typeface="Century Gothic" panose="020B0502020202020204" pitchFamily="34" charset="0"/>
                      </a:endParaRPr>
                    </a:p>
                  </a:txBody>
                  <a:tcPr/>
                </a:tc>
                <a:tc>
                  <a:txBody>
                    <a:bodyPr/>
                    <a:lstStyle/>
                    <a:p>
                      <a:r>
                        <a:rPr lang="en-US" sz="2000" b="0" dirty="0" smtClean="0">
                          <a:latin typeface="Century Gothic" panose="020B0502020202020204" pitchFamily="34" charset="0"/>
                        </a:rPr>
                        <a:t>Identifying Your Implementation &amp; Improvement Sciences Research Question</a:t>
                      </a:r>
                      <a:endParaRPr lang="en-US" sz="2000" b="0" dirty="0">
                        <a:latin typeface="Century Gothic" panose="020B0502020202020204" pitchFamily="34" charset="0"/>
                      </a:endParaRPr>
                    </a:p>
                  </a:txBody>
                  <a:tcPr/>
                </a:tc>
                <a:tc>
                  <a:txBody>
                    <a:bodyPr/>
                    <a:lstStyle/>
                    <a:p>
                      <a:r>
                        <a:rPr lang="en-US" sz="2000" b="0" dirty="0" smtClean="0">
                          <a:latin typeface="Century Gothic" panose="020B0502020202020204" pitchFamily="34" charset="0"/>
                        </a:rPr>
                        <a:t>Quality/Care Gap, Evidence-Based Practice</a:t>
                      </a:r>
                      <a:endParaRPr lang="en-US" sz="2000" b="0" dirty="0">
                        <a:latin typeface="Century Gothic" panose="020B0502020202020204" pitchFamily="34" charset="0"/>
                      </a:endParaRPr>
                    </a:p>
                  </a:txBody>
                  <a:tcPr/>
                </a:tc>
                <a:extLst>
                  <a:ext uri="{0D108BD9-81ED-4DB2-BD59-A6C34878D82A}">
                    <a16:rowId xmlns:a16="http://schemas.microsoft.com/office/drawing/2014/main" val="3909300693"/>
                  </a:ext>
                </a:extLst>
              </a:tr>
              <a:tr h="620380">
                <a:tc>
                  <a:txBody>
                    <a:bodyPr/>
                    <a:lstStyle/>
                    <a:p>
                      <a:r>
                        <a:rPr lang="en-US" sz="2000" b="0" dirty="0" smtClean="0">
                          <a:latin typeface="Century Gothic" panose="020B0502020202020204" pitchFamily="34" charset="0"/>
                        </a:rPr>
                        <a:t>12/6/2017 </a:t>
                      </a:r>
                      <a:endParaRPr lang="en-US" sz="2000" b="0" dirty="0">
                        <a:latin typeface="Century Gothic" panose="020B0502020202020204" pitchFamily="34" charset="0"/>
                      </a:endParaRPr>
                    </a:p>
                  </a:txBody>
                  <a:tcPr/>
                </a:tc>
                <a:tc>
                  <a:txBody>
                    <a:bodyPr/>
                    <a:lstStyle/>
                    <a:p>
                      <a:r>
                        <a:rPr lang="en-US" sz="2000" b="0" dirty="0" smtClean="0">
                          <a:latin typeface="Century Gothic" panose="020B0502020202020204" pitchFamily="34" charset="0"/>
                        </a:rPr>
                        <a:t>Using &amp; Discussing Implementation Science Models</a:t>
                      </a:r>
                      <a:endParaRPr lang="en-US" sz="2000" b="0" dirty="0">
                        <a:latin typeface="Century Gothic" panose="020B0502020202020204" pitchFamily="34" charset="0"/>
                      </a:endParaRPr>
                    </a:p>
                  </a:txBody>
                  <a:tcPr/>
                </a:tc>
                <a:tc>
                  <a:txBody>
                    <a:bodyPr/>
                    <a:lstStyle/>
                    <a:p>
                      <a:r>
                        <a:rPr lang="en-US" sz="2000" b="0" dirty="0" smtClean="0">
                          <a:latin typeface="Century Gothic" panose="020B0502020202020204" pitchFamily="34" charset="0"/>
                        </a:rPr>
                        <a:t>Conceptual Model</a:t>
                      </a:r>
                      <a:endParaRPr lang="en-US" sz="2000" b="0" dirty="0">
                        <a:latin typeface="Century Gothic" panose="020B0502020202020204" pitchFamily="34" charset="0"/>
                      </a:endParaRPr>
                    </a:p>
                  </a:txBody>
                  <a:tcPr/>
                </a:tc>
                <a:extLst>
                  <a:ext uri="{0D108BD9-81ED-4DB2-BD59-A6C34878D82A}">
                    <a16:rowId xmlns:a16="http://schemas.microsoft.com/office/drawing/2014/main" val="191357846"/>
                  </a:ext>
                </a:extLst>
              </a:tr>
              <a:tr h="620380">
                <a:tc>
                  <a:txBody>
                    <a:bodyPr/>
                    <a:lstStyle/>
                    <a:p>
                      <a:r>
                        <a:rPr lang="en-US" sz="2000" b="1" dirty="0" smtClean="0">
                          <a:latin typeface="Century Gothic" panose="020B0502020202020204" pitchFamily="34" charset="0"/>
                        </a:rPr>
                        <a:t>1/25/2018</a:t>
                      </a:r>
                      <a:endParaRPr lang="en-US" sz="2000" b="1" dirty="0">
                        <a:latin typeface="Century Gothic" panose="020B0502020202020204" pitchFamily="34" charset="0"/>
                      </a:endParaRPr>
                    </a:p>
                  </a:txBody>
                  <a:tcPr/>
                </a:tc>
                <a:tc>
                  <a:txBody>
                    <a:bodyPr/>
                    <a:lstStyle/>
                    <a:p>
                      <a:r>
                        <a:rPr lang="en-US" sz="2000" b="1" dirty="0" smtClean="0">
                          <a:latin typeface="Century Gothic" panose="020B0502020202020204" pitchFamily="34" charset="0"/>
                        </a:rPr>
                        <a:t>Implementation Strategies Versus Study Interventions </a:t>
                      </a:r>
                      <a:endParaRPr lang="en-US" sz="2000" b="1" dirty="0">
                        <a:latin typeface="Century Gothic" panose="020B0502020202020204" pitchFamily="34" charset="0"/>
                      </a:endParaRPr>
                    </a:p>
                  </a:txBody>
                  <a:tcPr/>
                </a:tc>
                <a:tc>
                  <a:txBody>
                    <a:bodyPr/>
                    <a:lstStyle/>
                    <a:p>
                      <a:r>
                        <a:rPr lang="en-US" sz="2000" b="1" dirty="0" smtClean="0">
                          <a:latin typeface="Century Gothic" panose="020B0502020202020204" pitchFamily="34" charset="0"/>
                        </a:rPr>
                        <a:t>Implementation Strategy</a:t>
                      </a:r>
                      <a:endParaRPr lang="en-US" sz="2000" b="1" dirty="0">
                        <a:latin typeface="Century Gothic" panose="020B0502020202020204" pitchFamily="34" charset="0"/>
                      </a:endParaRPr>
                    </a:p>
                  </a:txBody>
                  <a:tcPr/>
                </a:tc>
                <a:extLst>
                  <a:ext uri="{0D108BD9-81ED-4DB2-BD59-A6C34878D82A}">
                    <a16:rowId xmlns:a16="http://schemas.microsoft.com/office/drawing/2014/main" val="1280419782"/>
                  </a:ext>
                </a:extLst>
              </a:tr>
              <a:tr h="620380">
                <a:tc>
                  <a:txBody>
                    <a:bodyPr/>
                    <a:lstStyle/>
                    <a:p>
                      <a:r>
                        <a:rPr lang="en-US" sz="2000" dirty="0" smtClean="0">
                          <a:latin typeface="Century Gothic" panose="020B0502020202020204" pitchFamily="34" charset="0"/>
                        </a:rPr>
                        <a:t>2/28/2018</a:t>
                      </a:r>
                    </a:p>
                  </a:txBody>
                  <a:tcPr/>
                </a:tc>
                <a:tc>
                  <a:txBody>
                    <a:bodyPr/>
                    <a:lstStyle/>
                    <a:p>
                      <a:r>
                        <a:rPr lang="en-US" sz="2000" dirty="0" smtClean="0">
                          <a:latin typeface="Century Gothic" panose="020B0502020202020204" pitchFamily="34" charset="0"/>
                        </a:rPr>
                        <a:t>Designing an Implementation &amp; Improvement Sciences Study</a:t>
                      </a:r>
                      <a:endParaRPr lang="en-US" sz="2000" dirty="0">
                        <a:latin typeface="Century Gothic" panose="020B0502020202020204" pitchFamily="34" charset="0"/>
                      </a:endParaRPr>
                    </a:p>
                  </a:txBody>
                  <a:tcPr/>
                </a:tc>
                <a:tc>
                  <a:txBody>
                    <a:bodyPr/>
                    <a:lstStyle/>
                    <a:p>
                      <a:r>
                        <a:rPr lang="en-US" sz="2000" dirty="0" smtClean="0">
                          <a:latin typeface="Century Gothic" panose="020B0502020202020204" pitchFamily="34" charset="0"/>
                        </a:rPr>
                        <a:t>Study</a:t>
                      </a:r>
                      <a:r>
                        <a:rPr lang="en-US" sz="2000" baseline="0" dirty="0" smtClean="0">
                          <a:latin typeface="Century Gothic" panose="020B0502020202020204" pitchFamily="34" charset="0"/>
                        </a:rPr>
                        <a:t> Design</a:t>
                      </a:r>
                      <a:endParaRPr lang="en-US" sz="2000" dirty="0">
                        <a:latin typeface="Century Gothic" panose="020B0502020202020204" pitchFamily="34" charset="0"/>
                      </a:endParaRPr>
                    </a:p>
                  </a:txBody>
                  <a:tcPr/>
                </a:tc>
                <a:extLst>
                  <a:ext uri="{0D108BD9-81ED-4DB2-BD59-A6C34878D82A}">
                    <a16:rowId xmlns:a16="http://schemas.microsoft.com/office/drawing/2014/main" val="2213407540"/>
                  </a:ext>
                </a:extLst>
              </a:tr>
              <a:tr h="620380">
                <a:tc>
                  <a:txBody>
                    <a:bodyPr/>
                    <a:lstStyle/>
                    <a:p>
                      <a:r>
                        <a:rPr lang="en-US" sz="2000" dirty="0" smtClean="0">
                          <a:latin typeface="Century Gothic" panose="020B0502020202020204" pitchFamily="34" charset="0"/>
                        </a:rPr>
                        <a:t>3/22/2018</a:t>
                      </a:r>
                      <a:endParaRPr lang="en-US" sz="2000" dirty="0">
                        <a:latin typeface="Century Gothic" panose="020B0502020202020204" pitchFamily="34" charset="0"/>
                      </a:endParaRPr>
                    </a:p>
                  </a:txBody>
                  <a:tcPr/>
                </a:tc>
                <a:tc>
                  <a:txBody>
                    <a:bodyPr/>
                    <a:lstStyle/>
                    <a:p>
                      <a:r>
                        <a:rPr lang="fr-FR" sz="2000" dirty="0" smtClean="0">
                          <a:latin typeface="Century Gothic" panose="020B0502020202020204" pitchFamily="34" charset="0"/>
                        </a:rPr>
                        <a:t>Quantitative Methods for Implementation &amp; Improvement Sciences</a:t>
                      </a:r>
                      <a:endParaRPr lang="en-US" sz="2000" dirty="0">
                        <a:latin typeface="Century Gothic" panose="020B0502020202020204" pitchFamily="34" charset="0"/>
                      </a:endParaRPr>
                    </a:p>
                  </a:txBody>
                  <a:tcPr/>
                </a:tc>
                <a:tc>
                  <a:txBody>
                    <a:bodyPr/>
                    <a:lstStyle/>
                    <a:p>
                      <a:r>
                        <a:rPr lang="en-US" sz="2000" dirty="0" smtClean="0">
                          <a:latin typeface="Century Gothic" panose="020B0502020202020204" pitchFamily="34" charset="0"/>
                        </a:rPr>
                        <a:t>Measurement,</a:t>
                      </a:r>
                      <a:r>
                        <a:rPr lang="en-US" sz="2000" baseline="0" dirty="0" smtClean="0">
                          <a:latin typeface="Century Gothic" panose="020B0502020202020204" pitchFamily="34" charset="0"/>
                        </a:rPr>
                        <a:t> Analytic Methods</a:t>
                      </a:r>
                      <a:endParaRPr lang="en-US" sz="2000" dirty="0">
                        <a:latin typeface="Century Gothic" panose="020B0502020202020204" pitchFamily="34" charset="0"/>
                      </a:endParaRPr>
                    </a:p>
                  </a:txBody>
                  <a:tcPr/>
                </a:tc>
                <a:extLst>
                  <a:ext uri="{0D108BD9-81ED-4DB2-BD59-A6C34878D82A}">
                    <a16:rowId xmlns:a16="http://schemas.microsoft.com/office/drawing/2014/main" val="2301544975"/>
                  </a:ext>
                </a:extLst>
              </a:tr>
              <a:tr h="620380">
                <a:tc>
                  <a:txBody>
                    <a:bodyPr/>
                    <a:lstStyle/>
                    <a:p>
                      <a:r>
                        <a:rPr lang="en-US" sz="2000" dirty="0" smtClean="0">
                          <a:latin typeface="Century Gothic" panose="020B0502020202020204" pitchFamily="34" charset="0"/>
                        </a:rPr>
                        <a:t>4/18/2018</a:t>
                      </a:r>
                      <a:endParaRPr lang="en-US" sz="2000" dirty="0">
                        <a:latin typeface="Century Gothic" panose="020B0502020202020204" pitchFamily="34" charset="0"/>
                      </a:endParaRPr>
                    </a:p>
                  </a:txBody>
                  <a:tcPr/>
                </a:tc>
                <a:tc>
                  <a:txBody>
                    <a:bodyPr/>
                    <a:lstStyle/>
                    <a:p>
                      <a:r>
                        <a:rPr lang="fr-FR" sz="2000" dirty="0" smtClean="0">
                          <a:latin typeface="Century Gothic" panose="020B0502020202020204" pitchFamily="34" charset="0"/>
                        </a:rPr>
                        <a:t>Qualitative Methods for Implementation &amp; Improvement Sciences</a:t>
                      </a:r>
                      <a:endParaRPr lang="en-US" sz="2000" dirty="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Century Gothic" panose="020B0502020202020204" pitchFamily="34" charset="0"/>
                        </a:rPr>
                        <a:t>Measurement,</a:t>
                      </a:r>
                      <a:r>
                        <a:rPr lang="en-US" sz="2000" baseline="0" dirty="0" smtClean="0">
                          <a:latin typeface="Century Gothic" panose="020B0502020202020204" pitchFamily="34" charset="0"/>
                        </a:rPr>
                        <a:t> Analytic Methods</a:t>
                      </a:r>
                      <a:endParaRPr lang="en-US" sz="2000" dirty="0" smtClean="0">
                        <a:latin typeface="Century Gothic" panose="020B0502020202020204" pitchFamily="34" charset="0"/>
                      </a:endParaRPr>
                    </a:p>
                  </a:txBody>
                  <a:tcPr/>
                </a:tc>
                <a:extLst>
                  <a:ext uri="{0D108BD9-81ED-4DB2-BD59-A6C34878D82A}">
                    <a16:rowId xmlns:a16="http://schemas.microsoft.com/office/drawing/2014/main" val="202666750"/>
                  </a:ext>
                </a:extLst>
              </a:tr>
              <a:tr h="893248">
                <a:tc>
                  <a:txBody>
                    <a:bodyPr/>
                    <a:lstStyle/>
                    <a:p>
                      <a:r>
                        <a:rPr lang="en-US" sz="2000" dirty="0" smtClean="0">
                          <a:latin typeface="Century Gothic" panose="020B0502020202020204" pitchFamily="34" charset="0"/>
                        </a:rPr>
                        <a:t>5/10/2018</a:t>
                      </a:r>
                      <a:endParaRPr lang="en-US" sz="2000" dirty="0">
                        <a:latin typeface="Century Gothic" panose="020B0502020202020204" pitchFamily="34" charset="0"/>
                      </a:endParaRPr>
                    </a:p>
                  </a:txBody>
                  <a:tcPr/>
                </a:tc>
                <a:tc>
                  <a:txBody>
                    <a:bodyPr/>
                    <a:lstStyle/>
                    <a:p>
                      <a:r>
                        <a:rPr lang="en-US" sz="2000" dirty="0" smtClean="0">
                          <a:latin typeface="Century Gothic" panose="020B0502020202020204" pitchFamily="34" charset="0"/>
                        </a:rPr>
                        <a:t>Engaging with Stakeholders to Conduct Feasible &amp; Meaningful Research</a:t>
                      </a:r>
                      <a:endParaRPr lang="en-US" sz="2000" dirty="0">
                        <a:latin typeface="Century Gothic" panose="020B0502020202020204" pitchFamily="34" charset="0"/>
                      </a:endParaRPr>
                    </a:p>
                  </a:txBody>
                  <a:tcPr/>
                </a:tc>
                <a:tc>
                  <a:txBody>
                    <a:bodyPr/>
                    <a:lstStyle/>
                    <a:p>
                      <a:r>
                        <a:rPr lang="en-US" sz="2000" dirty="0" smtClean="0">
                          <a:latin typeface="Century Gothic" panose="020B0502020202020204" pitchFamily="34" charset="0"/>
                        </a:rPr>
                        <a:t>Stakeholder</a:t>
                      </a:r>
                      <a:r>
                        <a:rPr lang="en-US" sz="2000" baseline="0" dirty="0" smtClean="0">
                          <a:latin typeface="Century Gothic" panose="020B0502020202020204" pitchFamily="34" charset="0"/>
                        </a:rPr>
                        <a:t> Engagement, Feasibility, Team, Policy Environment</a:t>
                      </a:r>
                      <a:endParaRPr lang="en-US" sz="2000" dirty="0">
                        <a:latin typeface="Century Gothic" panose="020B0502020202020204" pitchFamily="34" charset="0"/>
                      </a:endParaRPr>
                    </a:p>
                  </a:txBody>
                  <a:tcPr/>
                </a:tc>
                <a:extLst>
                  <a:ext uri="{0D108BD9-81ED-4DB2-BD59-A6C34878D82A}">
                    <a16:rowId xmlns:a16="http://schemas.microsoft.com/office/drawing/2014/main" val="594874460"/>
                  </a:ext>
                </a:extLst>
              </a:tr>
            </a:tbl>
          </a:graphicData>
        </a:graphic>
      </p:graphicFrame>
      <p:sp>
        <p:nvSpPr>
          <p:cNvPr id="3" name="Title 2"/>
          <p:cNvSpPr>
            <a:spLocks noGrp="1"/>
          </p:cNvSpPr>
          <p:nvPr>
            <p:ph type="title"/>
          </p:nvPr>
        </p:nvSpPr>
        <p:spPr/>
        <p:txBody>
          <a:bodyPr/>
          <a:lstStyle/>
          <a:p>
            <a:r>
              <a:rPr lang="en-US" dirty="0" smtClean="0"/>
              <a:t>Upcoming Sessions</a:t>
            </a:r>
            <a:endParaRPr lang="en-US" dirty="0"/>
          </a:p>
        </p:txBody>
      </p:sp>
    </p:spTree>
    <p:extLst>
      <p:ext uri="{BB962C8B-B14F-4D97-AF65-F5344CB8AC3E}">
        <p14:creationId xmlns:p14="http://schemas.microsoft.com/office/powerpoint/2010/main" val="420351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59899301"/>
              </p:ext>
            </p:extLst>
          </p:nvPr>
        </p:nvGraphicFramePr>
        <p:xfrm>
          <a:off x="252920" y="1214054"/>
          <a:ext cx="11650662" cy="5577840"/>
        </p:xfrm>
        <a:graphic>
          <a:graphicData uri="http://schemas.openxmlformats.org/drawingml/2006/table">
            <a:tbl>
              <a:tblPr firstRow="1" bandRow="1">
                <a:tableStyleId>{F5AB1C69-6EDB-4FF4-983F-18BD219EF322}</a:tableStyleId>
              </a:tblPr>
              <a:tblGrid>
                <a:gridCol w="1856606">
                  <a:extLst>
                    <a:ext uri="{9D8B030D-6E8A-4147-A177-3AD203B41FA5}">
                      <a16:colId xmlns:a16="http://schemas.microsoft.com/office/drawing/2014/main" val="2352067273"/>
                    </a:ext>
                  </a:extLst>
                </a:gridCol>
                <a:gridCol w="5910502">
                  <a:extLst>
                    <a:ext uri="{9D8B030D-6E8A-4147-A177-3AD203B41FA5}">
                      <a16:colId xmlns:a16="http://schemas.microsoft.com/office/drawing/2014/main" val="2544177348"/>
                    </a:ext>
                  </a:extLst>
                </a:gridCol>
                <a:gridCol w="3883554">
                  <a:extLst>
                    <a:ext uri="{9D8B030D-6E8A-4147-A177-3AD203B41FA5}">
                      <a16:colId xmlns:a16="http://schemas.microsoft.com/office/drawing/2014/main" val="1723263137"/>
                    </a:ext>
                  </a:extLst>
                </a:gridCol>
              </a:tblGrid>
              <a:tr h="359107">
                <a:tc>
                  <a:txBody>
                    <a:bodyPr/>
                    <a:lstStyle/>
                    <a:p>
                      <a:pPr algn="ctr"/>
                      <a:r>
                        <a:rPr lang="en-US" sz="1800" dirty="0" smtClean="0">
                          <a:latin typeface="Century Gothic" panose="020B0502020202020204" pitchFamily="34" charset="0"/>
                        </a:rPr>
                        <a:t>Tentative Date</a:t>
                      </a:r>
                      <a:endParaRPr lang="en-US" sz="1800" dirty="0">
                        <a:latin typeface="Century Gothic" panose="020B0502020202020204" pitchFamily="34" charset="0"/>
                      </a:endParaRPr>
                    </a:p>
                  </a:txBody>
                  <a:tcPr/>
                </a:tc>
                <a:tc>
                  <a:txBody>
                    <a:bodyPr/>
                    <a:lstStyle/>
                    <a:p>
                      <a:pPr algn="ctr"/>
                      <a:r>
                        <a:rPr lang="en-US" sz="1800" dirty="0" smtClean="0">
                          <a:latin typeface="Century Gothic" panose="020B0502020202020204" pitchFamily="34" charset="0"/>
                        </a:rPr>
                        <a:t>Session Title</a:t>
                      </a:r>
                      <a:endParaRPr lang="en-US" sz="1800" dirty="0">
                        <a:latin typeface="Century Gothic" panose="020B0502020202020204" pitchFamily="34" charset="0"/>
                      </a:endParaRPr>
                    </a:p>
                  </a:txBody>
                  <a:tcPr/>
                </a:tc>
                <a:tc>
                  <a:txBody>
                    <a:bodyPr/>
                    <a:lstStyle/>
                    <a:p>
                      <a:pPr algn="ctr"/>
                      <a:r>
                        <a:rPr lang="en-US" sz="1800" dirty="0" smtClean="0">
                          <a:latin typeface="Century Gothic" panose="020B0502020202020204" pitchFamily="34" charset="0"/>
                        </a:rPr>
                        <a:t>Proposal</a:t>
                      </a:r>
                      <a:r>
                        <a:rPr lang="en-US" sz="1800" baseline="0" dirty="0" smtClean="0">
                          <a:latin typeface="Century Gothic" panose="020B0502020202020204" pitchFamily="34" charset="0"/>
                        </a:rPr>
                        <a:t> Areas Addressed</a:t>
                      </a:r>
                      <a:endParaRPr lang="en-US" sz="1800" dirty="0">
                        <a:latin typeface="Century Gothic" panose="020B0502020202020204" pitchFamily="34" charset="0"/>
                      </a:endParaRPr>
                    </a:p>
                  </a:txBody>
                  <a:tcPr/>
                </a:tc>
                <a:extLst>
                  <a:ext uri="{0D108BD9-81ED-4DB2-BD59-A6C34878D82A}">
                    <a16:rowId xmlns:a16="http://schemas.microsoft.com/office/drawing/2014/main" val="979132044"/>
                  </a:ext>
                </a:extLst>
              </a:tr>
              <a:tr h="620380">
                <a:tc>
                  <a:txBody>
                    <a:bodyPr/>
                    <a:lstStyle/>
                    <a:p>
                      <a:r>
                        <a:rPr lang="en-US" sz="2000" b="0" dirty="0" smtClean="0">
                          <a:latin typeface="Century Gothic" panose="020B0502020202020204" pitchFamily="34" charset="0"/>
                        </a:rPr>
                        <a:t>10/25/2017</a:t>
                      </a:r>
                      <a:endParaRPr lang="en-US" sz="2000" b="0" dirty="0">
                        <a:latin typeface="Century Gothic" panose="020B0502020202020204" pitchFamily="34" charset="0"/>
                      </a:endParaRPr>
                    </a:p>
                  </a:txBody>
                  <a:tcPr/>
                </a:tc>
                <a:tc>
                  <a:txBody>
                    <a:bodyPr/>
                    <a:lstStyle/>
                    <a:p>
                      <a:r>
                        <a:rPr lang="en-US" sz="2000" b="0" dirty="0" smtClean="0">
                          <a:latin typeface="Century Gothic" panose="020B0502020202020204" pitchFamily="34" charset="0"/>
                        </a:rPr>
                        <a:t>Identifying Your Implementation &amp; Improvement Sciences Research Question</a:t>
                      </a:r>
                      <a:endParaRPr lang="en-US" sz="2000" b="0" dirty="0">
                        <a:latin typeface="Century Gothic" panose="020B0502020202020204" pitchFamily="34" charset="0"/>
                      </a:endParaRPr>
                    </a:p>
                  </a:txBody>
                  <a:tcPr/>
                </a:tc>
                <a:tc>
                  <a:txBody>
                    <a:bodyPr/>
                    <a:lstStyle/>
                    <a:p>
                      <a:r>
                        <a:rPr lang="en-US" sz="2000" b="0" dirty="0" smtClean="0">
                          <a:latin typeface="Century Gothic" panose="020B0502020202020204" pitchFamily="34" charset="0"/>
                        </a:rPr>
                        <a:t>Quality/Care Gap, Evidence-Based Practice</a:t>
                      </a:r>
                      <a:endParaRPr lang="en-US" sz="2000" b="0" dirty="0">
                        <a:latin typeface="Century Gothic" panose="020B0502020202020204" pitchFamily="34" charset="0"/>
                      </a:endParaRPr>
                    </a:p>
                  </a:txBody>
                  <a:tcPr/>
                </a:tc>
                <a:extLst>
                  <a:ext uri="{0D108BD9-81ED-4DB2-BD59-A6C34878D82A}">
                    <a16:rowId xmlns:a16="http://schemas.microsoft.com/office/drawing/2014/main" val="3909300693"/>
                  </a:ext>
                </a:extLst>
              </a:tr>
              <a:tr h="620380">
                <a:tc>
                  <a:txBody>
                    <a:bodyPr/>
                    <a:lstStyle/>
                    <a:p>
                      <a:r>
                        <a:rPr lang="en-US" sz="2000" b="1" dirty="0" smtClean="0">
                          <a:latin typeface="Century Gothic" panose="020B0502020202020204" pitchFamily="34" charset="0"/>
                        </a:rPr>
                        <a:t>12/6/2017 </a:t>
                      </a:r>
                      <a:endParaRPr lang="en-US" sz="2000" b="1" dirty="0">
                        <a:latin typeface="Century Gothic" panose="020B0502020202020204" pitchFamily="34" charset="0"/>
                      </a:endParaRPr>
                    </a:p>
                  </a:txBody>
                  <a:tcPr/>
                </a:tc>
                <a:tc>
                  <a:txBody>
                    <a:bodyPr/>
                    <a:lstStyle/>
                    <a:p>
                      <a:r>
                        <a:rPr lang="en-US" sz="2000" b="1" dirty="0" smtClean="0">
                          <a:latin typeface="Century Gothic" panose="020B0502020202020204" pitchFamily="34" charset="0"/>
                        </a:rPr>
                        <a:t>Using &amp; Discussing Implementation Science Models</a:t>
                      </a:r>
                      <a:endParaRPr lang="en-US" sz="2000" b="1" dirty="0">
                        <a:latin typeface="Century Gothic" panose="020B0502020202020204" pitchFamily="34" charset="0"/>
                      </a:endParaRPr>
                    </a:p>
                  </a:txBody>
                  <a:tcPr/>
                </a:tc>
                <a:tc>
                  <a:txBody>
                    <a:bodyPr/>
                    <a:lstStyle/>
                    <a:p>
                      <a:r>
                        <a:rPr lang="en-US" sz="2000" b="1" dirty="0" smtClean="0">
                          <a:latin typeface="Century Gothic" panose="020B0502020202020204" pitchFamily="34" charset="0"/>
                        </a:rPr>
                        <a:t>Conceptual Model</a:t>
                      </a:r>
                      <a:endParaRPr lang="en-US" sz="2000" b="1" dirty="0">
                        <a:latin typeface="Century Gothic" panose="020B0502020202020204" pitchFamily="34" charset="0"/>
                      </a:endParaRPr>
                    </a:p>
                  </a:txBody>
                  <a:tcPr/>
                </a:tc>
                <a:extLst>
                  <a:ext uri="{0D108BD9-81ED-4DB2-BD59-A6C34878D82A}">
                    <a16:rowId xmlns:a16="http://schemas.microsoft.com/office/drawing/2014/main" val="191357846"/>
                  </a:ext>
                </a:extLst>
              </a:tr>
              <a:tr h="620380">
                <a:tc>
                  <a:txBody>
                    <a:bodyPr/>
                    <a:lstStyle/>
                    <a:p>
                      <a:r>
                        <a:rPr lang="en-US" sz="2000" dirty="0" smtClean="0">
                          <a:latin typeface="Century Gothic" panose="020B0502020202020204" pitchFamily="34" charset="0"/>
                        </a:rPr>
                        <a:t>1/25/2018</a:t>
                      </a:r>
                      <a:endParaRPr lang="en-US" sz="2000" dirty="0">
                        <a:latin typeface="Century Gothic" panose="020B0502020202020204" pitchFamily="34" charset="0"/>
                      </a:endParaRPr>
                    </a:p>
                  </a:txBody>
                  <a:tcPr/>
                </a:tc>
                <a:tc>
                  <a:txBody>
                    <a:bodyPr/>
                    <a:lstStyle/>
                    <a:p>
                      <a:r>
                        <a:rPr lang="en-US" sz="2000" dirty="0" smtClean="0">
                          <a:latin typeface="Century Gothic" panose="020B0502020202020204" pitchFamily="34" charset="0"/>
                        </a:rPr>
                        <a:t>Implementation Strategies Versus Study Interventions </a:t>
                      </a:r>
                      <a:endParaRPr lang="en-US" sz="2000" dirty="0">
                        <a:latin typeface="Century Gothic" panose="020B0502020202020204" pitchFamily="34" charset="0"/>
                      </a:endParaRPr>
                    </a:p>
                  </a:txBody>
                  <a:tcPr/>
                </a:tc>
                <a:tc>
                  <a:txBody>
                    <a:bodyPr/>
                    <a:lstStyle/>
                    <a:p>
                      <a:r>
                        <a:rPr lang="en-US" sz="2000" dirty="0" smtClean="0">
                          <a:latin typeface="Century Gothic" panose="020B0502020202020204" pitchFamily="34" charset="0"/>
                        </a:rPr>
                        <a:t>Implementation Strategy</a:t>
                      </a:r>
                      <a:endParaRPr lang="en-US" sz="2000" dirty="0">
                        <a:latin typeface="Century Gothic" panose="020B0502020202020204" pitchFamily="34" charset="0"/>
                      </a:endParaRPr>
                    </a:p>
                  </a:txBody>
                  <a:tcPr/>
                </a:tc>
                <a:extLst>
                  <a:ext uri="{0D108BD9-81ED-4DB2-BD59-A6C34878D82A}">
                    <a16:rowId xmlns:a16="http://schemas.microsoft.com/office/drawing/2014/main" val="1280419782"/>
                  </a:ext>
                </a:extLst>
              </a:tr>
              <a:tr h="620380">
                <a:tc>
                  <a:txBody>
                    <a:bodyPr/>
                    <a:lstStyle/>
                    <a:p>
                      <a:r>
                        <a:rPr lang="en-US" sz="2000" dirty="0" smtClean="0">
                          <a:latin typeface="Century Gothic" panose="020B0502020202020204" pitchFamily="34" charset="0"/>
                        </a:rPr>
                        <a:t>2/28/2018</a:t>
                      </a:r>
                    </a:p>
                  </a:txBody>
                  <a:tcPr/>
                </a:tc>
                <a:tc>
                  <a:txBody>
                    <a:bodyPr/>
                    <a:lstStyle/>
                    <a:p>
                      <a:r>
                        <a:rPr lang="en-US" sz="2000" dirty="0" smtClean="0">
                          <a:latin typeface="Century Gothic" panose="020B0502020202020204" pitchFamily="34" charset="0"/>
                        </a:rPr>
                        <a:t>Designing an Implementation &amp; Improvement Sciences Study</a:t>
                      </a:r>
                      <a:endParaRPr lang="en-US" sz="2000" dirty="0">
                        <a:latin typeface="Century Gothic" panose="020B0502020202020204" pitchFamily="34" charset="0"/>
                      </a:endParaRPr>
                    </a:p>
                  </a:txBody>
                  <a:tcPr/>
                </a:tc>
                <a:tc>
                  <a:txBody>
                    <a:bodyPr/>
                    <a:lstStyle/>
                    <a:p>
                      <a:r>
                        <a:rPr lang="en-US" sz="2000" dirty="0" smtClean="0">
                          <a:latin typeface="Century Gothic" panose="020B0502020202020204" pitchFamily="34" charset="0"/>
                        </a:rPr>
                        <a:t>Study</a:t>
                      </a:r>
                      <a:r>
                        <a:rPr lang="en-US" sz="2000" baseline="0" dirty="0" smtClean="0">
                          <a:latin typeface="Century Gothic" panose="020B0502020202020204" pitchFamily="34" charset="0"/>
                        </a:rPr>
                        <a:t> Design</a:t>
                      </a:r>
                      <a:endParaRPr lang="en-US" sz="2000" dirty="0">
                        <a:latin typeface="Century Gothic" panose="020B0502020202020204" pitchFamily="34" charset="0"/>
                      </a:endParaRPr>
                    </a:p>
                  </a:txBody>
                  <a:tcPr/>
                </a:tc>
                <a:extLst>
                  <a:ext uri="{0D108BD9-81ED-4DB2-BD59-A6C34878D82A}">
                    <a16:rowId xmlns:a16="http://schemas.microsoft.com/office/drawing/2014/main" val="2213407540"/>
                  </a:ext>
                </a:extLst>
              </a:tr>
              <a:tr h="620380">
                <a:tc>
                  <a:txBody>
                    <a:bodyPr/>
                    <a:lstStyle/>
                    <a:p>
                      <a:r>
                        <a:rPr lang="en-US" sz="2000" dirty="0" smtClean="0">
                          <a:latin typeface="Century Gothic" panose="020B0502020202020204" pitchFamily="34" charset="0"/>
                        </a:rPr>
                        <a:t>3/22/2018</a:t>
                      </a:r>
                      <a:endParaRPr lang="en-US" sz="2000" dirty="0">
                        <a:latin typeface="Century Gothic" panose="020B0502020202020204" pitchFamily="34" charset="0"/>
                      </a:endParaRPr>
                    </a:p>
                  </a:txBody>
                  <a:tcPr/>
                </a:tc>
                <a:tc>
                  <a:txBody>
                    <a:bodyPr/>
                    <a:lstStyle/>
                    <a:p>
                      <a:r>
                        <a:rPr lang="fr-FR" sz="2000" dirty="0" smtClean="0">
                          <a:latin typeface="Century Gothic" panose="020B0502020202020204" pitchFamily="34" charset="0"/>
                        </a:rPr>
                        <a:t>Quantitative Methods for Implementation &amp; Improvement Sciences</a:t>
                      </a:r>
                      <a:endParaRPr lang="en-US" sz="2000" dirty="0">
                        <a:latin typeface="Century Gothic" panose="020B0502020202020204" pitchFamily="34" charset="0"/>
                      </a:endParaRPr>
                    </a:p>
                  </a:txBody>
                  <a:tcPr/>
                </a:tc>
                <a:tc>
                  <a:txBody>
                    <a:bodyPr/>
                    <a:lstStyle/>
                    <a:p>
                      <a:r>
                        <a:rPr lang="en-US" sz="2000" dirty="0" smtClean="0">
                          <a:latin typeface="Century Gothic" panose="020B0502020202020204" pitchFamily="34" charset="0"/>
                        </a:rPr>
                        <a:t>Measurement,</a:t>
                      </a:r>
                      <a:r>
                        <a:rPr lang="en-US" sz="2000" baseline="0" dirty="0" smtClean="0">
                          <a:latin typeface="Century Gothic" panose="020B0502020202020204" pitchFamily="34" charset="0"/>
                        </a:rPr>
                        <a:t> Analytic Methods</a:t>
                      </a:r>
                      <a:endParaRPr lang="en-US" sz="2000" dirty="0">
                        <a:latin typeface="Century Gothic" panose="020B0502020202020204" pitchFamily="34" charset="0"/>
                      </a:endParaRPr>
                    </a:p>
                  </a:txBody>
                  <a:tcPr/>
                </a:tc>
                <a:extLst>
                  <a:ext uri="{0D108BD9-81ED-4DB2-BD59-A6C34878D82A}">
                    <a16:rowId xmlns:a16="http://schemas.microsoft.com/office/drawing/2014/main" val="2301544975"/>
                  </a:ext>
                </a:extLst>
              </a:tr>
              <a:tr h="620380">
                <a:tc>
                  <a:txBody>
                    <a:bodyPr/>
                    <a:lstStyle/>
                    <a:p>
                      <a:r>
                        <a:rPr lang="en-US" sz="2000" dirty="0" smtClean="0">
                          <a:latin typeface="Century Gothic" panose="020B0502020202020204" pitchFamily="34" charset="0"/>
                        </a:rPr>
                        <a:t>4/18/2018</a:t>
                      </a:r>
                      <a:endParaRPr lang="en-US" sz="2000" dirty="0">
                        <a:latin typeface="Century Gothic" panose="020B0502020202020204" pitchFamily="34" charset="0"/>
                      </a:endParaRPr>
                    </a:p>
                  </a:txBody>
                  <a:tcPr/>
                </a:tc>
                <a:tc>
                  <a:txBody>
                    <a:bodyPr/>
                    <a:lstStyle/>
                    <a:p>
                      <a:r>
                        <a:rPr lang="fr-FR" sz="2000" dirty="0" smtClean="0">
                          <a:latin typeface="Century Gothic" panose="020B0502020202020204" pitchFamily="34" charset="0"/>
                        </a:rPr>
                        <a:t>Qualitative Methods for Implementation &amp; Improvement Sciences</a:t>
                      </a:r>
                      <a:endParaRPr lang="en-US" sz="2000" dirty="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Century Gothic" panose="020B0502020202020204" pitchFamily="34" charset="0"/>
                        </a:rPr>
                        <a:t>Measurement,</a:t>
                      </a:r>
                      <a:r>
                        <a:rPr lang="en-US" sz="2000" baseline="0" dirty="0" smtClean="0">
                          <a:latin typeface="Century Gothic" panose="020B0502020202020204" pitchFamily="34" charset="0"/>
                        </a:rPr>
                        <a:t> Analytic Methods</a:t>
                      </a:r>
                      <a:endParaRPr lang="en-US" sz="2000" dirty="0" smtClean="0">
                        <a:latin typeface="Century Gothic" panose="020B0502020202020204" pitchFamily="34" charset="0"/>
                      </a:endParaRPr>
                    </a:p>
                  </a:txBody>
                  <a:tcPr/>
                </a:tc>
                <a:extLst>
                  <a:ext uri="{0D108BD9-81ED-4DB2-BD59-A6C34878D82A}">
                    <a16:rowId xmlns:a16="http://schemas.microsoft.com/office/drawing/2014/main" val="202666750"/>
                  </a:ext>
                </a:extLst>
              </a:tr>
              <a:tr h="893248">
                <a:tc>
                  <a:txBody>
                    <a:bodyPr/>
                    <a:lstStyle/>
                    <a:p>
                      <a:r>
                        <a:rPr lang="en-US" sz="2000" dirty="0" smtClean="0">
                          <a:latin typeface="Century Gothic" panose="020B0502020202020204" pitchFamily="34" charset="0"/>
                        </a:rPr>
                        <a:t>5/10/2018</a:t>
                      </a:r>
                      <a:endParaRPr lang="en-US" sz="2000" dirty="0">
                        <a:latin typeface="Century Gothic" panose="020B0502020202020204" pitchFamily="34" charset="0"/>
                      </a:endParaRPr>
                    </a:p>
                  </a:txBody>
                  <a:tcPr/>
                </a:tc>
                <a:tc>
                  <a:txBody>
                    <a:bodyPr/>
                    <a:lstStyle/>
                    <a:p>
                      <a:r>
                        <a:rPr lang="en-US" sz="2000" dirty="0" smtClean="0">
                          <a:latin typeface="Century Gothic" panose="020B0502020202020204" pitchFamily="34" charset="0"/>
                        </a:rPr>
                        <a:t>Engaging with Stakeholders to Conduct Feasible &amp; Meaningful Research</a:t>
                      </a:r>
                      <a:endParaRPr lang="en-US" sz="2000" dirty="0">
                        <a:latin typeface="Century Gothic" panose="020B0502020202020204" pitchFamily="34" charset="0"/>
                      </a:endParaRPr>
                    </a:p>
                  </a:txBody>
                  <a:tcPr/>
                </a:tc>
                <a:tc>
                  <a:txBody>
                    <a:bodyPr/>
                    <a:lstStyle/>
                    <a:p>
                      <a:r>
                        <a:rPr lang="en-US" sz="2000" dirty="0" smtClean="0">
                          <a:latin typeface="Century Gothic" panose="020B0502020202020204" pitchFamily="34" charset="0"/>
                        </a:rPr>
                        <a:t>Stakeholder</a:t>
                      </a:r>
                      <a:r>
                        <a:rPr lang="en-US" sz="2000" baseline="0" dirty="0" smtClean="0">
                          <a:latin typeface="Century Gothic" panose="020B0502020202020204" pitchFamily="34" charset="0"/>
                        </a:rPr>
                        <a:t> Engagement, Feasibility, Team, Policy Environment</a:t>
                      </a:r>
                      <a:endParaRPr lang="en-US" sz="2000" dirty="0">
                        <a:latin typeface="Century Gothic" panose="020B0502020202020204" pitchFamily="34" charset="0"/>
                      </a:endParaRPr>
                    </a:p>
                  </a:txBody>
                  <a:tcPr/>
                </a:tc>
                <a:extLst>
                  <a:ext uri="{0D108BD9-81ED-4DB2-BD59-A6C34878D82A}">
                    <a16:rowId xmlns:a16="http://schemas.microsoft.com/office/drawing/2014/main" val="594874460"/>
                  </a:ext>
                </a:extLst>
              </a:tr>
            </a:tbl>
          </a:graphicData>
        </a:graphic>
      </p:graphicFrame>
      <p:sp>
        <p:nvSpPr>
          <p:cNvPr id="3" name="Title 2"/>
          <p:cNvSpPr>
            <a:spLocks noGrp="1"/>
          </p:cNvSpPr>
          <p:nvPr>
            <p:ph type="title"/>
          </p:nvPr>
        </p:nvSpPr>
        <p:spPr/>
        <p:txBody>
          <a:bodyPr/>
          <a:lstStyle/>
          <a:p>
            <a:r>
              <a:rPr lang="en-US" dirty="0" smtClean="0"/>
              <a:t>Upcoming Sessions</a:t>
            </a:r>
            <a:endParaRPr lang="en-US" dirty="0"/>
          </a:p>
        </p:txBody>
      </p:sp>
    </p:spTree>
    <p:extLst>
      <p:ext uri="{BB962C8B-B14F-4D97-AF65-F5344CB8AC3E}">
        <p14:creationId xmlns:p14="http://schemas.microsoft.com/office/powerpoint/2010/main" val="7222100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252919" y="2602386"/>
            <a:ext cx="11649725" cy="1729704"/>
          </a:xfrm>
          <a:prstGeom prst="rect">
            <a:avLst/>
          </a:prstGeom>
          <a:noFill/>
        </p:spPr>
        <p:txBody>
          <a:bodyPr wrap="square" rtlCol="0">
            <a:spAutoFit/>
          </a:bodyPr>
          <a:lstStyle/>
          <a:p>
            <a:pPr marL="0" indent="0" algn="ctr">
              <a:buNone/>
            </a:pPr>
            <a:r>
              <a:rPr lang="en-US" sz="3200" b="1" dirty="0">
                <a:latin typeface="Century Gothic" panose="020B0502020202020204" pitchFamily="34" charset="0"/>
              </a:rPr>
              <a:t>Contact </a:t>
            </a:r>
            <a:r>
              <a:rPr lang="en-US" sz="3200" b="1" dirty="0" smtClean="0">
                <a:latin typeface="Century Gothic" panose="020B0502020202020204" pitchFamily="34" charset="0"/>
              </a:rPr>
              <a:t>CIIS</a:t>
            </a:r>
          </a:p>
          <a:p>
            <a:pPr marL="0" indent="0" algn="ctr">
              <a:buNone/>
            </a:pPr>
            <a:r>
              <a:rPr lang="en-US" sz="3200" dirty="0" smtClean="0">
                <a:latin typeface="Century Gothic" panose="020B0502020202020204" pitchFamily="34" charset="0"/>
              </a:rPr>
              <a:t>Website</a:t>
            </a:r>
            <a:r>
              <a:rPr lang="en-US" sz="3200" dirty="0">
                <a:latin typeface="Century Gothic" panose="020B0502020202020204" pitchFamily="34" charset="0"/>
              </a:rPr>
              <a:t>: </a:t>
            </a:r>
            <a:r>
              <a:rPr lang="en-US" sz="3200" dirty="0">
                <a:latin typeface="Century Gothic" panose="020B0502020202020204" pitchFamily="34" charset="0"/>
                <a:hlinkClick r:id="rId2"/>
              </a:rPr>
              <a:t>http://sites.bu.edu/ciis/</a:t>
            </a:r>
            <a:r>
              <a:rPr lang="en-US" sz="3200" dirty="0">
                <a:latin typeface="Century Gothic" panose="020B0502020202020204" pitchFamily="34" charset="0"/>
              </a:rPr>
              <a:t> </a:t>
            </a:r>
            <a:endParaRPr lang="en-US" sz="3200" dirty="0" smtClean="0">
              <a:latin typeface="Century Gothic" panose="020B0502020202020204" pitchFamily="34" charset="0"/>
            </a:endParaRPr>
          </a:p>
          <a:p>
            <a:pPr marL="0" indent="0" algn="ctr">
              <a:buNone/>
            </a:pPr>
            <a:r>
              <a:rPr lang="en-US" sz="3200" dirty="0" smtClean="0">
                <a:latin typeface="Century Gothic" panose="020B0502020202020204" pitchFamily="34" charset="0"/>
              </a:rPr>
              <a:t>Email</a:t>
            </a:r>
            <a:r>
              <a:rPr lang="en-US" sz="3200" dirty="0">
                <a:latin typeface="Century Gothic" panose="020B0502020202020204" pitchFamily="34" charset="0"/>
              </a:rPr>
              <a:t>: </a:t>
            </a:r>
            <a:r>
              <a:rPr lang="en-US" sz="3200" dirty="0" smtClean="0">
                <a:latin typeface="Century Gothic" panose="020B0502020202020204" pitchFamily="34" charset="0"/>
              </a:rPr>
              <a:t>ciisinfo@bu.edu</a:t>
            </a:r>
            <a:endParaRPr lang="en-US" sz="3200" dirty="0">
              <a:latin typeface="Century Gothic" panose="020B0502020202020204" pitchFamily="34" charset="0"/>
            </a:endParaRPr>
          </a:p>
        </p:txBody>
      </p:sp>
      <p:sp>
        <p:nvSpPr>
          <p:cNvPr id="3" name="Title 2"/>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4223456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Series Goal</a:t>
            </a:r>
            <a:endParaRPr lang="en-US" dirty="0"/>
          </a:p>
        </p:txBody>
      </p:sp>
      <p:sp>
        <p:nvSpPr>
          <p:cNvPr id="5" name="Rounded Rectangle 4"/>
          <p:cNvSpPr/>
          <p:nvPr/>
        </p:nvSpPr>
        <p:spPr>
          <a:xfrm>
            <a:off x="252413" y="1760170"/>
            <a:ext cx="3063240" cy="152704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 name="Rounded Rectangle 5"/>
          <p:cNvSpPr/>
          <p:nvPr/>
        </p:nvSpPr>
        <p:spPr>
          <a:xfrm>
            <a:off x="252413" y="4332490"/>
            <a:ext cx="3063240" cy="1527048"/>
          </a:xfrm>
          <a:prstGeom prst="roundRect">
            <a:avLst/>
          </a:prstGeom>
          <a:solidFill>
            <a:srgbClr val="015586"/>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 name="Rounded Rectangle 6"/>
          <p:cNvSpPr/>
          <p:nvPr/>
        </p:nvSpPr>
        <p:spPr>
          <a:xfrm>
            <a:off x="4546124" y="1760170"/>
            <a:ext cx="3063240" cy="4099368"/>
          </a:xfrm>
          <a:prstGeom prst="roundRect">
            <a:avLst/>
          </a:prstGeom>
          <a:solidFill>
            <a:srgbClr val="015586"/>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8" name="Rounded Rectangle 7"/>
          <p:cNvSpPr/>
          <p:nvPr/>
        </p:nvSpPr>
        <p:spPr>
          <a:xfrm>
            <a:off x="8839404" y="1760170"/>
            <a:ext cx="3063240" cy="4099368"/>
          </a:xfrm>
          <a:prstGeom prst="roundRect">
            <a:avLst/>
          </a:prstGeom>
          <a:solidFill>
            <a:srgbClr val="CC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Right Arrow 26"/>
          <p:cNvSpPr/>
          <p:nvPr/>
        </p:nvSpPr>
        <p:spPr>
          <a:xfrm>
            <a:off x="3398192" y="4787670"/>
            <a:ext cx="1064961" cy="616688"/>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7691903" y="3501510"/>
            <a:ext cx="1064961" cy="616688"/>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a:off x="1477709" y="3340468"/>
            <a:ext cx="612648" cy="9144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52412" y="2033002"/>
            <a:ext cx="3063241" cy="954107"/>
          </a:xfrm>
          <a:prstGeom prst="rect">
            <a:avLst/>
          </a:prstGeom>
          <a:noFill/>
        </p:spPr>
        <p:txBody>
          <a:bodyPr wrap="square" rtlCol="0">
            <a:spAutoFit/>
          </a:bodyPr>
          <a:lstStyle/>
          <a:p>
            <a:pPr algn="ctr"/>
            <a:r>
              <a:rPr lang="en-US" sz="2800" b="1" dirty="0">
                <a:solidFill>
                  <a:schemeClr val="bg1"/>
                </a:solidFill>
                <a:latin typeface="Century Gothic" panose="020B0502020202020204" pitchFamily="34" charset="0"/>
              </a:rPr>
              <a:t>Proctor’s 10 Key </a:t>
            </a:r>
            <a:r>
              <a:rPr lang="en-US" sz="2800" b="1" dirty="0" smtClean="0">
                <a:solidFill>
                  <a:schemeClr val="bg1"/>
                </a:solidFill>
                <a:latin typeface="Century Gothic" panose="020B0502020202020204" pitchFamily="34" charset="0"/>
              </a:rPr>
              <a:t>Ingredients</a:t>
            </a:r>
            <a:endParaRPr lang="en-US" sz="2800" b="1" dirty="0">
              <a:solidFill>
                <a:schemeClr val="bg1"/>
              </a:solidFill>
              <a:latin typeface="Century Gothic" panose="020B0502020202020204" pitchFamily="34" charset="0"/>
            </a:endParaRPr>
          </a:p>
        </p:txBody>
      </p:sp>
      <p:sp>
        <p:nvSpPr>
          <p:cNvPr id="32" name="TextBox 31"/>
          <p:cNvSpPr txBox="1"/>
          <p:nvPr/>
        </p:nvSpPr>
        <p:spPr>
          <a:xfrm>
            <a:off x="252412" y="4618960"/>
            <a:ext cx="3063241" cy="954107"/>
          </a:xfrm>
          <a:prstGeom prst="rect">
            <a:avLst/>
          </a:prstGeom>
          <a:noFill/>
        </p:spPr>
        <p:txBody>
          <a:bodyPr wrap="square" rtlCol="0">
            <a:spAutoFit/>
          </a:bodyPr>
          <a:lstStyle/>
          <a:p>
            <a:pPr algn="ctr"/>
            <a:r>
              <a:rPr lang="en-US" sz="2800" b="1" dirty="0" smtClean="0">
                <a:solidFill>
                  <a:schemeClr val="bg1"/>
                </a:solidFill>
                <a:latin typeface="Century Gothic" panose="020B0502020202020204" pitchFamily="34" charset="0"/>
              </a:rPr>
              <a:t>CIIS Educational Series</a:t>
            </a:r>
            <a:endParaRPr lang="en-US" sz="2800" b="1" dirty="0">
              <a:solidFill>
                <a:schemeClr val="bg1"/>
              </a:solidFill>
              <a:latin typeface="Century Gothic" panose="020B0502020202020204" pitchFamily="34" charset="0"/>
            </a:endParaRPr>
          </a:p>
        </p:txBody>
      </p:sp>
      <p:sp>
        <p:nvSpPr>
          <p:cNvPr id="33" name="TextBox 32"/>
          <p:cNvSpPr txBox="1"/>
          <p:nvPr/>
        </p:nvSpPr>
        <p:spPr>
          <a:xfrm>
            <a:off x="4545692" y="2686469"/>
            <a:ext cx="3063671" cy="1815882"/>
          </a:xfrm>
          <a:prstGeom prst="rect">
            <a:avLst/>
          </a:prstGeom>
          <a:noFill/>
        </p:spPr>
        <p:txBody>
          <a:bodyPr wrap="square" rtlCol="0">
            <a:spAutoFit/>
          </a:bodyPr>
          <a:lstStyle/>
          <a:p>
            <a:pPr algn="ctr"/>
            <a:r>
              <a:rPr lang="en-US" sz="2800" b="1" dirty="0">
                <a:solidFill>
                  <a:schemeClr val="bg1"/>
                </a:solidFill>
                <a:latin typeface="Century Gothic" panose="020B0502020202020204" pitchFamily="34" charset="0"/>
              </a:rPr>
              <a:t>High-Quality </a:t>
            </a:r>
            <a:r>
              <a:rPr lang="en-US" sz="2800" b="1" dirty="0" smtClean="0">
                <a:solidFill>
                  <a:schemeClr val="bg1"/>
                </a:solidFill>
                <a:latin typeface="Century Gothic" panose="020B0502020202020204" pitchFamily="34" charset="0"/>
              </a:rPr>
              <a:t>Implementation &amp; Improvement Sciences</a:t>
            </a:r>
            <a:endParaRPr lang="en-US" sz="2800" b="1" dirty="0">
              <a:solidFill>
                <a:schemeClr val="bg1"/>
              </a:solidFill>
              <a:latin typeface="Century Gothic" panose="020B0502020202020204" pitchFamily="34" charset="0"/>
            </a:endParaRPr>
          </a:p>
        </p:txBody>
      </p:sp>
      <p:sp>
        <p:nvSpPr>
          <p:cNvPr id="34" name="TextBox 33"/>
          <p:cNvSpPr txBox="1"/>
          <p:nvPr/>
        </p:nvSpPr>
        <p:spPr>
          <a:xfrm>
            <a:off x="8839402" y="2686469"/>
            <a:ext cx="3063671" cy="1815882"/>
          </a:xfrm>
          <a:prstGeom prst="rect">
            <a:avLst/>
          </a:prstGeom>
          <a:noFill/>
        </p:spPr>
        <p:txBody>
          <a:bodyPr wrap="square" rtlCol="0">
            <a:spAutoFit/>
          </a:bodyPr>
          <a:lstStyle/>
          <a:p>
            <a:pPr algn="ctr"/>
            <a:r>
              <a:rPr lang="en-US" sz="2800" b="1" dirty="0" smtClean="0">
                <a:solidFill>
                  <a:schemeClr val="bg1"/>
                </a:solidFill>
                <a:latin typeface="Century Gothic" panose="020B0502020202020204" pitchFamily="34" charset="0"/>
              </a:rPr>
              <a:t>Significant Contributions to Improve Care, Advance Fields</a:t>
            </a:r>
            <a:endParaRPr lang="en-US" sz="28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440282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7999" y="3687519"/>
            <a:ext cx="7575163" cy="1194197"/>
          </a:xfrm>
        </p:spPr>
        <p:txBody>
          <a:bodyPr>
            <a:normAutofit/>
          </a:bodyPr>
          <a:lstStyle/>
          <a:p>
            <a:pPr fontAlgn="t"/>
            <a:r>
              <a:rPr lang="en-US" sz="2400" i="1" dirty="0">
                <a:latin typeface="Century Gothic" panose="020B0502020202020204" pitchFamily="34" charset="0"/>
              </a:rPr>
              <a:t>S</a:t>
            </a:r>
            <a:r>
              <a:rPr lang="en-US" sz="2400" i="1" dirty="0" smtClean="0">
                <a:latin typeface="Century Gothic" panose="020B0502020202020204" pitchFamily="34" charset="0"/>
              </a:rPr>
              <a:t>tudy Proposal Areas Addressed:</a:t>
            </a:r>
            <a:r>
              <a:rPr lang="en-US" sz="2400" i="1" dirty="0">
                <a:latin typeface="Century Gothic" panose="020B0502020202020204" pitchFamily="34" charset="0"/>
              </a:rPr>
              <a:t/>
            </a:r>
            <a:br>
              <a:rPr lang="en-US" sz="2400" i="1" dirty="0">
                <a:latin typeface="Century Gothic" panose="020B0502020202020204" pitchFamily="34" charset="0"/>
              </a:rPr>
            </a:br>
            <a:r>
              <a:rPr lang="en-US" sz="2400" i="1" dirty="0" smtClean="0">
                <a:latin typeface="Century Gothic" panose="020B0502020202020204" pitchFamily="34" charset="0"/>
              </a:rPr>
              <a:t>Conceptual Model, Theoretical Justification</a:t>
            </a:r>
            <a:endParaRPr lang="en-US" sz="2400" dirty="0">
              <a:latin typeface="Century Gothic" panose="020B0502020202020204" pitchFamily="34" charset="0"/>
            </a:endParaRPr>
          </a:p>
        </p:txBody>
      </p:sp>
      <p:sp>
        <p:nvSpPr>
          <p:cNvPr id="5" name="Text Placeholder 4"/>
          <p:cNvSpPr>
            <a:spLocks noGrp="1"/>
          </p:cNvSpPr>
          <p:nvPr>
            <p:ph type="body" idx="1"/>
          </p:nvPr>
        </p:nvSpPr>
        <p:spPr/>
        <p:txBody>
          <a:bodyPr>
            <a:normAutofit/>
          </a:bodyPr>
          <a:lstStyle/>
          <a:p>
            <a:r>
              <a:rPr lang="en-US" dirty="0" smtClean="0"/>
              <a:t>Using &amp; Discussing Implementation Science Models</a:t>
            </a:r>
            <a:endParaRPr lang="en-US" dirty="0"/>
          </a:p>
        </p:txBody>
      </p:sp>
      <p:sp>
        <p:nvSpPr>
          <p:cNvPr id="6" name="TextBox 5"/>
          <p:cNvSpPr txBox="1"/>
          <p:nvPr/>
        </p:nvSpPr>
        <p:spPr>
          <a:xfrm>
            <a:off x="3047997" y="4834378"/>
            <a:ext cx="4478040" cy="707886"/>
          </a:xfrm>
          <a:prstGeom prst="rect">
            <a:avLst/>
          </a:prstGeom>
          <a:noFill/>
        </p:spPr>
        <p:txBody>
          <a:bodyPr wrap="square" rtlCol="0">
            <a:spAutoFit/>
          </a:bodyPr>
          <a:lstStyle/>
          <a:p>
            <a:r>
              <a:rPr lang="en-US" sz="2000" dirty="0" smtClean="0">
                <a:latin typeface="Century Gothic" panose="020B0502020202020204" pitchFamily="34" charset="0"/>
              </a:rPr>
              <a:t>Mari-Lynn Drainoni, PhD, MEd</a:t>
            </a:r>
            <a:r>
              <a:rPr lang="en-US" sz="2000" dirty="0">
                <a:latin typeface="Century Gothic" panose="020B0502020202020204" pitchFamily="34" charset="0"/>
              </a:rPr>
              <a:t/>
            </a:r>
            <a:br>
              <a:rPr lang="en-US" sz="2000" dirty="0">
                <a:latin typeface="Century Gothic" panose="020B0502020202020204" pitchFamily="34" charset="0"/>
              </a:rPr>
            </a:br>
            <a:r>
              <a:rPr lang="en-US" sz="2000" dirty="0" smtClean="0">
                <a:latin typeface="Century Gothic" panose="020B0502020202020204" pitchFamily="34" charset="0"/>
              </a:rPr>
              <a:t>Co-Director, CIIS</a:t>
            </a:r>
            <a:endParaRPr lang="en-US" sz="2000" dirty="0"/>
          </a:p>
        </p:txBody>
      </p:sp>
    </p:spTree>
    <p:extLst>
      <p:ext uri="{BB962C8B-B14F-4D97-AF65-F5344CB8AC3E}">
        <p14:creationId xmlns:p14="http://schemas.microsoft.com/office/powerpoint/2010/main" val="2918738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3200" dirty="0" smtClean="0"/>
              <a:t>Gain introductory knowledge of IIS specific conceptual models &amp; how to use models in research</a:t>
            </a:r>
          </a:p>
          <a:p>
            <a:pPr lvl="0"/>
            <a:endParaRPr lang="en-US" sz="3200" dirty="0" smtClean="0"/>
          </a:p>
          <a:p>
            <a:r>
              <a:rPr lang="en-US" sz="3200" dirty="0" smtClean="0"/>
              <a:t>Discuss the importance of linking questions, process &amp; outcomes measures to a model</a:t>
            </a:r>
          </a:p>
          <a:p>
            <a:endParaRPr lang="en-US" sz="3200" dirty="0"/>
          </a:p>
          <a:p>
            <a:r>
              <a:rPr lang="en-US" sz="3200" dirty="0" smtClean="0"/>
              <a:t>Provide some examples of using models to drive study design and activities  </a:t>
            </a:r>
          </a:p>
          <a:p>
            <a:pPr marL="0" indent="0">
              <a:buNone/>
            </a:pPr>
            <a:endParaRPr lang="en-US" dirty="0"/>
          </a:p>
        </p:txBody>
      </p:sp>
      <p:sp>
        <p:nvSpPr>
          <p:cNvPr id="3" name="Title 2"/>
          <p:cNvSpPr>
            <a:spLocks noGrp="1"/>
          </p:cNvSpPr>
          <p:nvPr>
            <p:ph type="title"/>
          </p:nvPr>
        </p:nvSpPr>
        <p:spPr/>
        <p:txBody>
          <a:bodyPr/>
          <a:lstStyle/>
          <a:p>
            <a:r>
              <a:rPr lang="en-US" dirty="0" smtClean="0"/>
              <a:t>Using and Identifying Conceptual Models</a:t>
            </a:r>
            <a:endParaRPr lang="en-US" dirty="0"/>
          </a:p>
        </p:txBody>
      </p:sp>
    </p:spTree>
    <p:extLst>
      <p:ext uri="{BB962C8B-B14F-4D97-AF65-F5344CB8AC3E}">
        <p14:creationId xmlns:p14="http://schemas.microsoft.com/office/powerpoint/2010/main" val="384394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Custom 1">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C00000"/>
      </a:hlink>
      <a:folHlink>
        <a:srgbClr val="C0000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5750</TotalTime>
  <Words>4041</Words>
  <Application>Microsoft Office PowerPoint</Application>
  <PresentationFormat>Widescreen</PresentationFormat>
  <Paragraphs>657</Paragraphs>
  <Slides>60</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8" baseType="lpstr">
      <vt:lpstr>Arial</vt:lpstr>
      <vt:lpstr>Calibri</vt:lpstr>
      <vt:lpstr>Century Gothic</vt:lpstr>
      <vt:lpstr>Corbel</vt:lpstr>
      <vt:lpstr>Times New Roman</vt:lpstr>
      <vt:lpstr>Wingdings 2</vt:lpstr>
      <vt:lpstr>Frame</vt:lpstr>
      <vt:lpstr>Photo Editor Photo</vt:lpstr>
      <vt:lpstr>Transforming Implementation &amp; Improvement Into Science: A skills building series</vt:lpstr>
      <vt:lpstr>Engage with CIIS</vt:lpstr>
      <vt:lpstr>Overview: Implementation &amp; Improvement Sciences</vt:lpstr>
      <vt:lpstr>Identifying High-Quality Projects</vt:lpstr>
      <vt:lpstr>Proctor’s 10 Key Ingredients for Implementation Research Proposals</vt:lpstr>
      <vt:lpstr>Upcoming Sessions</vt:lpstr>
      <vt:lpstr>Series Goal</vt:lpstr>
      <vt:lpstr>Study Proposal Areas Addressed: Conceptual Model, Theoretical Justification</vt:lpstr>
      <vt:lpstr>Using and Identifying Conceptual Models</vt:lpstr>
      <vt:lpstr>What is a Conceptual Model/Framework?</vt:lpstr>
      <vt:lpstr>Implementation Models</vt:lpstr>
      <vt:lpstr>Are Conceptual Models Helpful?</vt:lpstr>
      <vt:lpstr>How Can Conceptual Models Help My Research?</vt:lpstr>
      <vt:lpstr>How Can Conceptual Models Help My Research?</vt:lpstr>
      <vt:lpstr> Model: Promoting Action on Research Implementation in Health Services (PARIHS)</vt:lpstr>
      <vt:lpstr>Quality/Care Gap</vt:lpstr>
      <vt:lpstr>Program Objectives – What are We Trying to Change?</vt:lpstr>
      <vt:lpstr>Program Design</vt:lpstr>
      <vt:lpstr>Early results – What Is/Is Not Working?</vt:lpstr>
      <vt:lpstr>Implementation Study</vt:lpstr>
      <vt:lpstr>Using the PARIHS Model as a Guide</vt:lpstr>
      <vt:lpstr>PARIHS Model </vt:lpstr>
      <vt:lpstr>Study Methods</vt:lpstr>
      <vt:lpstr>Facilitators</vt:lpstr>
      <vt:lpstr>Protocol &amp; Policy Barriers</vt:lpstr>
      <vt:lpstr>Workflow &amp; Logistical Barriers</vt:lpstr>
      <vt:lpstr>Patient-Related Barriers</vt:lpstr>
      <vt:lpstr>Staff Role/Responsibility Barriers</vt:lpstr>
      <vt:lpstr>Education &amp; Training Barriers</vt:lpstr>
      <vt:lpstr>Study Results Linked to PARIHS</vt:lpstr>
      <vt:lpstr> Model: Reach Effectiveness Adoption Implementation Maintenance (RE-AIM)</vt:lpstr>
      <vt:lpstr>Project Goals</vt:lpstr>
      <vt:lpstr>Project Structure &amp; Activities </vt:lpstr>
      <vt:lpstr>Project Structure &amp; Activities </vt:lpstr>
      <vt:lpstr>Study Goals</vt:lpstr>
      <vt:lpstr>RE-AIM Model Explained</vt:lpstr>
      <vt:lpstr>Using RE-AIM as a Guide</vt:lpstr>
      <vt:lpstr>PowerPoint Presentation</vt:lpstr>
      <vt:lpstr> Model: Proctor Conceptual Model of Implementation Research</vt:lpstr>
      <vt:lpstr>Research Question &amp; Setting </vt:lpstr>
      <vt:lpstr>Using the Proctor Model as a Guide</vt:lpstr>
      <vt:lpstr>Enhanced Risk Screener Phase</vt:lpstr>
      <vt:lpstr>Birth Cohort Sticker</vt:lpstr>
      <vt:lpstr>PowerPoint Presentation</vt:lpstr>
      <vt:lpstr>PowerPoint Presentation</vt:lpstr>
      <vt:lpstr>Results: Screening &amp; Testing Over Time</vt:lpstr>
      <vt:lpstr>Study Example Using Proctor</vt:lpstr>
      <vt:lpstr>Implementation Feedback</vt:lpstr>
      <vt:lpstr>Practical Issues</vt:lpstr>
      <vt:lpstr>Level of Construct Flexibility </vt:lpstr>
      <vt:lpstr>Focus on Dissemination v. Implementation</vt:lpstr>
      <vt:lpstr>Level of Intervention </vt:lpstr>
      <vt:lpstr>Implementation Strategies</vt:lpstr>
      <vt:lpstr>What Do I Want to Learn?</vt:lpstr>
      <vt:lpstr>PowerPoint Presentation</vt:lpstr>
      <vt:lpstr>Key Takeaways</vt:lpstr>
      <vt:lpstr>Session Feedback Polling Question</vt:lpstr>
      <vt:lpstr>Session Feedback Polling Question</vt:lpstr>
      <vt:lpstr>Upcoming Sessions</vt:lpstr>
      <vt:lpstr>Thank You!</vt:lpstr>
    </vt:vector>
  </TitlesOfParts>
  <Company>Boston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Crable, Erika, L</dc:creator>
  <cp:lastModifiedBy>Crable, Erika L</cp:lastModifiedBy>
  <cp:revision>105</cp:revision>
  <cp:lastPrinted>2017-10-24T17:53:46Z</cp:lastPrinted>
  <dcterms:created xsi:type="dcterms:W3CDTF">2017-09-13T16:30:50Z</dcterms:created>
  <dcterms:modified xsi:type="dcterms:W3CDTF">2017-11-29T17:12:20Z</dcterms:modified>
</cp:coreProperties>
</file>