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2" r:id="rId2"/>
    <p:sldId id="257" r:id="rId3"/>
    <p:sldId id="259" r:id="rId4"/>
    <p:sldId id="278" r:id="rId5"/>
    <p:sldId id="305" r:id="rId6"/>
    <p:sldId id="306" r:id="rId7"/>
    <p:sldId id="292" r:id="rId8"/>
    <p:sldId id="293" r:id="rId9"/>
    <p:sldId id="281" r:id="rId10"/>
    <p:sldId id="303" r:id="rId11"/>
    <p:sldId id="280" r:id="rId12"/>
    <p:sldId id="260" r:id="rId13"/>
    <p:sldId id="297" r:id="rId14"/>
    <p:sldId id="298" r:id="rId15"/>
    <p:sldId id="299" r:id="rId16"/>
    <p:sldId id="300" r:id="rId17"/>
    <p:sldId id="301" r:id="rId18"/>
    <p:sldId id="266" r:id="rId19"/>
    <p:sldId id="284" r:id="rId20"/>
    <p:sldId id="289" r:id="rId21"/>
    <p:sldId id="285" r:id="rId22"/>
    <p:sldId id="295" r:id="rId23"/>
    <p:sldId id="268" r:id="rId24"/>
    <p:sldId id="287" r:id="rId25"/>
    <p:sldId id="277" r:id="rId26"/>
    <p:sldId id="304" r:id="rId27"/>
    <p:sldId id="288" r:id="rId28"/>
    <p:sldId id="296" r:id="rId29"/>
    <p:sldId id="307" r:id="rId30"/>
    <p:sldId id="283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1" autoAdjust="0"/>
  </p:normalViewPr>
  <p:slideViewPr>
    <p:cSldViewPr>
      <p:cViewPr varScale="1">
        <p:scale>
          <a:sx n="65" d="100"/>
          <a:sy n="65" d="100"/>
        </p:scale>
        <p:origin x="-2120" y="-96"/>
      </p:cViewPr>
      <p:guideLst>
        <p:guide orient="horz" pos="1104"/>
        <p:guide pos="1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F704A-8A05-4498-8AD7-BF2AB34ADC2C}" type="datetimeFigureOut">
              <a:rPr lang="en-US" smtClean="0"/>
              <a:t>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49D9B-0754-4B87-81FF-AA1B1728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9D9B-0754-4B87-81FF-AA1B172835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0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world</a:t>
            </a:r>
            <a:r>
              <a:rPr lang="en-US" baseline="0" dirty="0" smtClean="0"/>
              <a:t>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9D9B-0754-4B87-81FF-AA1B172835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9D9B-0754-4B87-81FF-AA1B172835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5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needs it most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9D9B-0754-4B87-81FF-AA1B172835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2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1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8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Blue">
    <p:bg>
      <p:bgPr>
        <a:gradFill flip="none" rotWithShape="1">
          <a:gsLst>
            <a:gs pos="0">
              <a:srgbClr val="3498DB"/>
            </a:gs>
            <a:gs pos="100000">
              <a:srgbClr val="2980B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26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47800"/>
            <a:ext cx="8305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0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1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6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5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2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4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1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70EE-1F34-482D-827B-253053357975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7815-108D-486A-B914-D0F44864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352867"/>
            <a:ext cx="9144001" cy="3470399"/>
          </a:xfrm>
          <a:prstGeom prst="rect">
            <a:avLst/>
          </a:prstGeom>
          <a:solidFill>
            <a:schemeClr val="tx1">
              <a:alpha val="73000"/>
            </a:schemeClr>
          </a:solidFill>
          <a:effectLst/>
        </p:spPr>
        <p:txBody>
          <a:bodyPr vert="horz" lIns="403056" tIns="0" rIns="403056" bIns="0" rtlCol="0" anchor="ctr" anchorCtr="0">
            <a:noAutofit/>
          </a:bodyPr>
          <a:lstStyle>
            <a:lvl1pPr algn="ctr" defTabSz="816696" rtl="0" eaLnBrk="1" latinLnBrk="0" hangingPunct="1">
              <a:spcBef>
                <a:spcPct val="0"/>
              </a:spcBef>
              <a:buNone/>
              <a:defRPr sz="7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dirty="0">
                <a:solidFill>
                  <a:schemeClr val="bg1"/>
                </a:solidFill>
              </a:rPr>
              <a:t>Regression Discontinuity: 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</a:rPr>
              <a:t>A </a:t>
            </a:r>
            <a:r>
              <a:rPr lang="en-US" sz="5400" dirty="0">
                <a:solidFill>
                  <a:schemeClr val="bg1"/>
                </a:solidFill>
              </a:rPr>
              <a:t>New Quality Improvement Paradigm?</a:t>
            </a:r>
            <a:endParaRPr lang="en-US" sz="7700" dirty="0">
              <a:solidFill>
                <a:schemeClr val="bg1"/>
              </a:solidFill>
              <a:effectLst>
                <a:outerShdw blurRad="104775" dir="2700000" algn="tl" rotWithShape="0">
                  <a:srgbClr val="000000">
                    <a:alpha val="85000"/>
                  </a:srgbClr>
                </a:outerShdw>
              </a:effectLst>
              <a:latin typeface="League Gothic Regular"/>
              <a:cs typeface="League Gothic Regular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2600" y="5181600"/>
            <a:ext cx="5791200" cy="1524000"/>
          </a:xfrm>
          <a:prstGeom prst="rect">
            <a:avLst/>
          </a:prstGeom>
        </p:spPr>
        <p:txBody>
          <a:bodyPr lIns="51188" tIns="25594" rIns="51188" bIns="25594">
            <a:normAutofit fontScale="40000" lnSpcReduction="20000"/>
          </a:bodyPr>
          <a:lstStyle>
            <a:lvl1pPr marL="612522" indent="-612522" algn="l" defTabSz="816696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7132" indent="-510435" algn="l" defTabSz="816696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741" indent="-408348" algn="l" defTabSz="816696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8437" indent="-408348" algn="l" defTabSz="816696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5134" indent="-408348" algn="l" defTabSz="816696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1830" indent="-408348" algn="l" defTabSz="8166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8526" indent="-408348" algn="l" defTabSz="8166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5223" indent="-408348" algn="l" defTabSz="8166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41919" indent="-408348" algn="l" defTabSz="8166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</a:rPr>
              <a:t>Alexandra </a:t>
            </a:r>
            <a:r>
              <a:rPr lang="en-US" dirty="0" err="1">
                <a:solidFill>
                  <a:schemeClr val="tx2">
                    <a:lumMod val="10000"/>
                    <a:lumOff val="90000"/>
                  </a:schemeClr>
                </a:solidFill>
              </a:rPr>
              <a:t>Yurkovic</a:t>
            </a:r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MD and Nick Cordella, MD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CIIS: Implementation in Progress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January 17</a:t>
            </a:r>
            <a:r>
              <a:rPr lang="en-US" baseline="30000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2017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9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Quasi-Experimental </a:t>
            </a:r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05000"/>
            <a:ext cx="4953000" cy="2007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419600"/>
            <a:ext cx="4876800" cy="192944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276600" y="2743200"/>
            <a:ext cx="1031817" cy="41607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5257800"/>
            <a:ext cx="1105519" cy="48541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2209800"/>
            <a:ext cx="1887713" cy="1154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RCTs: Gold Standard (</a:t>
            </a:r>
            <a:r>
              <a:rPr lang="en-US" sz="2300" b="1" dirty="0" err="1" smtClean="0">
                <a:solidFill>
                  <a:srgbClr val="FF0000"/>
                </a:solidFill>
              </a:rPr>
              <a:t>Stongest</a:t>
            </a:r>
            <a:r>
              <a:rPr lang="en-US" sz="2300" b="1" dirty="0" smtClean="0">
                <a:solidFill>
                  <a:srgbClr val="FF0000"/>
                </a:solidFill>
              </a:rPr>
              <a:t>)</a:t>
            </a: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724400"/>
            <a:ext cx="1905000" cy="1154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Proposed Approach</a:t>
            </a:r>
          </a:p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(Stronger)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Advantages</a:t>
            </a:r>
            <a:endParaRPr lang="en-US" dirty="0" smtClean="0"/>
          </a:p>
          <a:p>
            <a:pPr lvl="1"/>
            <a:r>
              <a:rPr lang="en-US" b="1" dirty="0"/>
              <a:t>Analyze Real World Data </a:t>
            </a:r>
            <a:endParaRPr lang="en-US" b="1" dirty="0" smtClean="0"/>
          </a:p>
          <a:p>
            <a:pPr lvl="2"/>
            <a:r>
              <a:rPr lang="en-US" dirty="0"/>
              <a:t>When RCT not </a:t>
            </a:r>
            <a:r>
              <a:rPr lang="en-US" dirty="0" smtClean="0"/>
              <a:t>Feasible/Ethical </a:t>
            </a:r>
          </a:p>
          <a:p>
            <a:pPr lvl="2"/>
            <a:r>
              <a:rPr lang="en-US" dirty="0" smtClean="0"/>
              <a:t>No Exclusions </a:t>
            </a:r>
            <a:r>
              <a:rPr lang="en-US" dirty="0" smtClean="0">
                <a:sym typeface="Wingdings"/>
              </a:rPr>
              <a:t> Analyze All-comers</a:t>
            </a:r>
            <a:endParaRPr lang="en-US" dirty="0" smtClean="0"/>
          </a:p>
          <a:p>
            <a:pPr lvl="1"/>
            <a:r>
              <a:rPr lang="en-US" dirty="0" smtClean="0"/>
              <a:t>Create/Leverage ‘Natural </a:t>
            </a:r>
            <a:r>
              <a:rPr lang="en-US" dirty="0"/>
              <a:t>E</a:t>
            </a:r>
            <a:r>
              <a:rPr lang="en-US" dirty="0" smtClean="0"/>
              <a:t>xperiments</a:t>
            </a:r>
            <a:r>
              <a:rPr lang="en-US" dirty="0" smtClean="0"/>
              <a:t>’ </a:t>
            </a:r>
          </a:p>
          <a:p>
            <a:pPr lvl="1"/>
            <a:r>
              <a:rPr lang="en-US" dirty="0" smtClean="0"/>
              <a:t>Increase Validity of Conclusions</a:t>
            </a:r>
            <a:r>
              <a:rPr lang="en-US" dirty="0" smtClean="0">
                <a:sym typeface="Wingdings"/>
              </a:rPr>
              <a:t> Stronger Causal Inference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Representative </a:t>
            </a:r>
            <a:r>
              <a:rPr lang="en-US" dirty="0"/>
              <a:t>Examples</a:t>
            </a:r>
            <a:endParaRPr lang="en-US" b="1" u="sng" dirty="0"/>
          </a:p>
          <a:p>
            <a:pPr lvl="1"/>
            <a:r>
              <a:rPr lang="en-US" b="1" u="sng" dirty="0" smtClean="0"/>
              <a:t>Regression </a:t>
            </a:r>
            <a:r>
              <a:rPr lang="en-US" b="1" u="sng" dirty="0" smtClean="0"/>
              <a:t>Discontinuity Design (RDD) </a:t>
            </a:r>
            <a:endParaRPr lang="en-US" b="1" u="sng" dirty="0"/>
          </a:p>
          <a:p>
            <a:pPr lvl="1"/>
            <a:r>
              <a:rPr lang="en-US" dirty="0"/>
              <a:t>Difference in Difference </a:t>
            </a:r>
          </a:p>
          <a:p>
            <a:pPr lvl="1"/>
            <a:r>
              <a:rPr lang="en-US" dirty="0"/>
              <a:t>Interrupted Time Series </a:t>
            </a:r>
          </a:p>
          <a:p>
            <a:pPr lvl="1"/>
            <a:r>
              <a:rPr lang="en-US" dirty="0"/>
              <a:t>Instrumental Variables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361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CIIS Study: </a:t>
            </a:r>
            <a:r>
              <a:rPr lang="en-US" dirty="0" smtClean="0"/>
              <a:t>Hospital Readmissions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Introduce real </a:t>
            </a:r>
            <a:r>
              <a:rPr lang="en-US" dirty="0"/>
              <a:t>w</a:t>
            </a:r>
            <a:r>
              <a:rPr lang="en-US" dirty="0" smtClean="0"/>
              <a:t>orld example </a:t>
            </a:r>
            <a:r>
              <a:rPr lang="en-US" dirty="0" smtClean="0"/>
              <a:t>of the power of QE </a:t>
            </a:r>
            <a:r>
              <a:rPr lang="en-US" dirty="0" smtClean="0"/>
              <a:t>analysis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Multidisciplinary </a:t>
            </a: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ollaboration between </a:t>
            </a:r>
            <a:r>
              <a:rPr lang="en-US" dirty="0" smtClean="0">
                <a:sym typeface="Wingdings" panose="05000000000000000000" pitchFamily="2" charset="2"/>
              </a:rPr>
              <a:t>clinicians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administration </a:t>
            </a:r>
            <a:r>
              <a:rPr lang="en-US" dirty="0" smtClean="0">
                <a:sym typeface="Wingdings" panose="05000000000000000000" pitchFamily="2" charset="2"/>
              </a:rPr>
              <a:t>and </a:t>
            </a:r>
            <a:r>
              <a:rPr lang="en-US" dirty="0" smtClean="0">
                <a:sym typeface="Wingdings" panose="05000000000000000000" pitchFamily="2" charset="2"/>
              </a:rPr>
              <a:t>researchers 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 smtClean="0">
                <a:sym typeface="Wingdings" panose="05000000000000000000" pitchFamily="2" charset="2"/>
              </a:rPr>
              <a:t>Discontinuity</a:t>
            </a:r>
          </a:p>
          <a:p>
            <a:pPr lvl="1"/>
            <a:r>
              <a:rPr lang="en-US" dirty="0" smtClean="0">
                <a:sym typeface="Wingdings"/>
              </a:rPr>
              <a:t>What </a:t>
            </a:r>
            <a:r>
              <a:rPr lang="en-US" dirty="0" smtClean="0">
                <a:sym typeface="Wingdings"/>
              </a:rPr>
              <a:t>is </a:t>
            </a:r>
            <a:r>
              <a:rPr lang="en-US" dirty="0" smtClean="0">
                <a:sym typeface="Wingdings"/>
              </a:rPr>
              <a:t>it? 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How to apply </a:t>
            </a:r>
            <a:r>
              <a:rPr lang="en-US" dirty="0" smtClean="0">
                <a:sym typeface="Wingdings"/>
              </a:rPr>
              <a:t>RDD to </a:t>
            </a:r>
            <a:r>
              <a:rPr lang="en-US" dirty="0" smtClean="0">
                <a:sym typeface="Wingdings"/>
              </a:rPr>
              <a:t>readmissions?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0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Preventing unnecessary readmissions represents good patient care and will prepare BMC for the future of medicine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291551" indent="-291551"/>
            <a:r>
              <a:rPr lang="en-US" dirty="0"/>
              <a:t>Reducing unnecessary readmissions represents </a:t>
            </a:r>
            <a:r>
              <a:rPr lang="en-US" b="1" dirty="0"/>
              <a:t>good patient care</a:t>
            </a:r>
          </a:p>
          <a:p>
            <a:endParaRPr lang="en-US" b="1" dirty="0"/>
          </a:p>
          <a:p>
            <a:pPr marL="291551" indent="-291551"/>
            <a:r>
              <a:rPr lang="en-US" dirty="0"/>
              <a:t>As healthcare (hopefully?) transforms to global payments, </a:t>
            </a:r>
            <a:r>
              <a:rPr lang="en-US" b="1" dirty="0"/>
              <a:t>managing hospital (re)admissions remains our most powerful driver for cost savings</a:t>
            </a:r>
          </a:p>
          <a:p>
            <a:pPr marL="291551" indent="-291551"/>
            <a:endParaRPr lang="en-US" b="1" dirty="0"/>
          </a:p>
          <a:p>
            <a:pPr marL="291551" indent="-291551"/>
            <a:r>
              <a:rPr lang="en-US" b="1" dirty="0"/>
              <a:t>Readmissions are an oft-reported metric of hospital quality</a:t>
            </a:r>
          </a:p>
          <a:p>
            <a:pPr marL="291551" indent="-291551"/>
            <a:endParaRPr lang="en-US" dirty="0"/>
          </a:p>
          <a:p>
            <a:pPr marL="291551" indent="-291551"/>
            <a:r>
              <a:rPr lang="en-US" b="1" dirty="0"/>
              <a:t>Readmissions contribute to patient flow / bed demand challenges</a:t>
            </a:r>
            <a:r>
              <a:rPr lang="en-US" dirty="0"/>
              <a:t>, as well as staff and provider morale</a:t>
            </a:r>
          </a:p>
          <a:p>
            <a:pPr marL="291551" indent="-291551"/>
            <a:endParaRPr lang="en-US" dirty="0"/>
          </a:p>
          <a:p>
            <a:pPr marL="291551" indent="-291551"/>
            <a:r>
              <a:rPr lang="en-US" b="1" dirty="0"/>
              <a:t>BMC has a history of innovation </a:t>
            </a:r>
            <a:r>
              <a:rPr lang="en-US" dirty="0"/>
              <a:t>relating to care transitions that can benefit smaller hospitals facing similar </a:t>
            </a:r>
            <a:r>
              <a:rPr lang="en-US" dirty="0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96789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/>
              <a:t>BMC’s centralized readmission prevention strategy seeks to thoughtfully refocus existing resources to address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191000"/>
          </a:xfrm>
        </p:spPr>
        <p:txBody>
          <a:bodyPr>
            <a:normAutofit fontScale="85000" lnSpcReduction="10000"/>
          </a:bodyPr>
          <a:lstStyle/>
          <a:p>
            <a:pPr marL="291551" indent="-291551"/>
            <a:r>
              <a:rPr lang="en-US" b="1" dirty="0"/>
              <a:t>Focus on the highest-yield patient cohorts</a:t>
            </a:r>
            <a:r>
              <a:rPr lang="en-US" dirty="0"/>
              <a:t>, given limited resources</a:t>
            </a:r>
          </a:p>
          <a:p>
            <a:pPr marL="291551" indent="-291551"/>
            <a:endParaRPr lang="en-US" dirty="0"/>
          </a:p>
          <a:p>
            <a:pPr marL="291551" indent="-291551"/>
            <a:r>
              <a:rPr lang="en-US" dirty="0"/>
              <a:t>Attention to </a:t>
            </a:r>
            <a:r>
              <a:rPr lang="en-US" b="1" dirty="0"/>
              <a:t>patient knowledge and understanding, social determinants of health, and clinical factors</a:t>
            </a:r>
          </a:p>
          <a:p>
            <a:pPr marL="291551" indent="-291551"/>
            <a:endParaRPr lang="en-US" dirty="0"/>
          </a:p>
          <a:p>
            <a:pPr marL="291551" indent="-291551"/>
            <a:r>
              <a:rPr lang="en-US" b="1" dirty="0"/>
              <a:t>Inpatient focus to start </a:t>
            </a:r>
            <a:r>
              <a:rPr lang="en-US" dirty="0"/>
              <a:t>(given existing resources that could be re-deployed), with plans to engage with outpatient care management programs as 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4AF-3848-4350-839D-003CB6547586}" type="slidenum">
              <a:rPr lang="en-US" smtClean="0"/>
              <a:pPr/>
              <a:t>14</a:t>
            </a:fld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4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BMC’s internal Readmissions Risk Assessment rolled out on medical services in Spring 2016, with an update in August 2016</a:t>
            </a:r>
          </a:p>
        </p:txBody>
      </p:sp>
      <p:pic>
        <p:nvPicPr>
          <p:cNvPr id="10" name="Content Placeholder 9" descr="chart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71" r="-9271"/>
          <a:stretch>
            <a:fillRect/>
          </a:stretch>
        </p:blipFill>
        <p:spPr>
          <a:xfrm>
            <a:off x="457200" y="1752600"/>
            <a:ext cx="8451850" cy="4724400"/>
          </a:xfrm>
        </p:spPr>
      </p:pic>
    </p:spTree>
    <p:extLst>
      <p:ext uri="{BB962C8B-B14F-4D97-AF65-F5344CB8AC3E}">
        <p14:creationId xmlns:p14="http://schemas.microsoft.com/office/powerpoint/2010/main" val="344992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66800" y="2438400"/>
            <a:ext cx="6602274" cy="4009191"/>
            <a:chOff x="1069291" y="1928916"/>
            <a:chExt cx="6602274" cy="4009191"/>
          </a:xfrm>
        </p:grpSpPr>
        <p:sp>
          <p:nvSpPr>
            <p:cNvPr id="5" name="TextBox 4"/>
            <p:cNvSpPr txBox="1"/>
            <p:nvPr/>
          </p:nvSpPr>
          <p:spPr>
            <a:xfrm>
              <a:off x="1069291" y="3072143"/>
              <a:ext cx="1999700" cy="1140647"/>
            </a:xfrm>
            <a:prstGeom prst="rect">
              <a:avLst/>
            </a:prstGeom>
            <a:noFill/>
          </p:spPr>
          <p:txBody>
            <a:bodyPr wrap="square" lIns="93296" tIns="46648" rIns="93296" bIns="46648" rtlCol="0">
              <a:spAutoFit/>
            </a:bodyPr>
            <a:lstStyle/>
            <a:p>
              <a:r>
                <a:rPr lang="en-US" b="1" dirty="0" smtClean="0"/>
                <a:t>Readmission Risk Assessment score </a:t>
              </a:r>
              <a:r>
                <a:rPr lang="en-US" sz="1600" dirty="0" smtClean="0"/>
                <a:t>calculated daily for all medical inpatients</a:t>
              </a:r>
              <a:endParaRPr 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9291" y="3072143"/>
              <a:ext cx="1999700" cy="13503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b="1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37503" y="3013055"/>
              <a:ext cx="3434062" cy="9252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3296" tIns="46648" rIns="93296" bIns="46648" rtlCol="0">
              <a:spAutoFit/>
            </a:bodyPr>
            <a:lstStyle/>
            <a:p>
              <a:pPr algn="ctr"/>
              <a:r>
                <a:rPr lang="en-US" b="1" dirty="0" smtClean="0"/>
                <a:t>High Risk </a:t>
              </a:r>
              <a:r>
                <a:rPr lang="en-US" dirty="0" smtClean="0"/>
                <a:t>(9-13) </a:t>
              </a:r>
            </a:p>
            <a:p>
              <a:r>
                <a:rPr lang="en-US" b="1" dirty="0" smtClean="0"/>
                <a:t>15% of pts      Readmit </a:t>
              </a:r>
              <a:r>
                <a:rPr lang="en-US" b="1" dirty="0"/>
                <a:t>rate : </a:t>
              </a:r>
              <a:r>
                <a:rPr lang="en-US" b="1" dirty="0" smtClean="0"/>
                <a:t>54%</a:t>
              </a:r>
              <a:endParaRPr lang="en-US" b="1" dirty="0"/>
            </a:p>
            <a:p>
              <a:endParaRPr lang="en-US" b="1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37503" y="2896541"/>
              <a:ext cx="3434062" cy="8104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b="1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37503" y="4021227"/>
              <a:ext cx="3434062" cy="925204"/>
            </a:xfrm>
            <a:prstGeom prst="rect">
              <a:avLst/>
            </a:prstGeom>
            <a:noFill/>
          </p:spPr>
          <p:txBody>
            <a:bodyPr wrap="square" lIns="93296" tIns="46648" rIns="93296" bIns="46648" rtlCol="0">
              <a:spAutoFit/>
            </a:bodyPr>
            <a:lstStyle/>
            <a:p>
              <a:pPr algn="ctr"/>
              <a:r>
                <a:rPr lang="en-US" b="1" dirty="0" smtClean="0"/>
                <a:t>Moderate Risk </a:t>
              </a:r>
              <a:r>
                <a:rPr lang="en-US" dirty="0" smtClean="0"/>
                <a:t>(4-8)</a:t>
              </a:r>
            </a:p>
            <a:p>
              <a:r>
                <a:rPr lang="en-US" b="1" dirty="0" smtClean="0"/>
                <a:t>50% of pts      Readmit </a:t>
              </a:r>
              <a:r>
                <a:rPr lang="en-US" b="1" dirty="0"/>
                <a:t>rate : </a:t>
              </a:r>
              <a:r>
                <a:rPr lang="en-US" b="1" dirty="0" smtClean="0"/>
                <a:t>14%</a:t>
              </a:r>
              <a:endParaRPr lang="en-US" b="1" dirty="0"/>
            </a:p>
            <a:p>
              <a:endParaRPr lang="en-US" b="1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37503" y="3906951"/>
              <a:ext cx="3434062" cy="8104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b="1" dirty="0" smtClean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37503" y="5012903"/>
              <a:ext cx="3422453" cy="925204"/>
            </a:xfrm>
            <a:prstGeom prst="rect">
              <a:avLst/>
            </a:prstGeom>
            <a:noFill/>
          </p:spPr>
          <p:txBody>
            <a:bodyPr wrap="square" lIns="93296" tIns="46648" rIns="93296" bIns="46648" rtlCol="0">
              <a:spAutoFit/>
            </a:bodyPr>
            <a:lstStyle/>
            <a:p>
              <a:pPr algn="ctr"/>
              <a:r>
                <a:rPr lang="en-US" b="1" dirty="0" smtClean="0"/>
                <a:t>Low Risk </a:t>
              </a:r>
              <a:r>
                <a:rPr lang="en-US" dirty="0" smtClean="0"/>
                <a:t>(0-3)</a:t>
              </a:r>
            </a:p>
            <a:p>
              <a:r>
                <a:rPr lang="en-US" b="1" dirty="0" smtClean="0"/>
                <a:t>30% of pts       Readmit </a:t>
              </a:r>
              <a:r>
                <a:rPr lang="en-US" b="1" dirty="0"/>
                <a:t>rate : </a:t>
              </a:r>
              <a:r>
                <a:rPr lang="en-US" b="1" dirty="0" smtClean="0"/>
                <a:t>8%</a:t>
              </a:r>
              <a:endParaRPr lang="en-US" b="1" dirty="0"/>
            </a:p>
            <a:p>
              <a:endParaRPr lang="en-US" b="1" dirty="0" smtClean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37503" y="4885642"/>
              <a:ext cx="3434062" cy="8104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b="1" dirty="0" smtClean="0"/>
            </a:p>
          </p:txBody>
        </p:sp>
        <p:cxnSp>
          <p:nvCxnSpPr>
            <p:cNvPr id="29" name="Straight Arrow Connector 28"/>
            <p:cNvCxnSpPr>
              <a:stCxn id="6" idx="3"/>
              <a:endCxn id="27" idx="1"/>
            </p:cNvCxnSpPr>
            <p:nvPr/>
          </p:nvCxnSpPr>
          <p:spPr>
            <a:xfrm>
              <a:off x="3068991" y="3747303"/>
              <a:ext cx="1168512" cy="15435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5" idx="3"/>
              <a:endCxn id="21" idx="1"/>
            </p:cNvCxnSpPr>
            <p:nvPr/>
          </p:nvCxnSpPr>
          <p:spPr>
            <a:xfrm>
              <a:off x="3068991" y="3642467"/>
              <a:ext cx="1168512" cy="6697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6" idx="3"/>
              <a:endCxn id="15" idx="1"/>
            </p:cNvCxnSpPr>
            <p:nvPr/>
          </p:nvCxnSpPr>
          <p:spPr>
            <a:xfrm flipV="1">
              <a:off x="3068991" y="3301784"/>
              <a:ext cx="1168512" cy="4455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25894" y="2035193"/>
              <a:ext cx="3434062" cy="6482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3296" tIns="46648" rIns="93296" bIns="46648" rtlCol="0">
              <a:spAutoFit/>
            </a:bodyPr>
            <a:lstStyle/>
            <a:p>
              <a:pPr algn="ctr"/>
              <a:r>
                <a:rPr lang="en-US" b="1" dirty="0" smtClean="0"/>
                <a:t>Super Utilizers </a:t>
              </a:r>
              <a:r>
                <a:rPr lang="en-US" dirty="0" smtClean="0"/>
                <a:t>(14-23)</a:t>
              </a:r>
              <a:endParaRPr lang="en-US" dirty="0"/>
            </a:p>
            <a:p>
              <a:r>
                <a:rPr lang="en-US" b="1" dirty="0" smtClean="0"/>
                <a:t>5% of pts	        Readmit rate: 63%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37503" y="1928916"/>
              <a:ext cx="3434062" cy="8104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b="1" dirty="0" smtClean="0"/>
            </a:p>
          </p:txBody>
        </p:sp>
        <p:cxnSp>
          <p:nvCxnSpPr>
            <p:cNvPr id="40" name="Straight Arrow Connector 39"/>
            <p:cNvCxnSpPr>
              <a:stCxn id="5" idx="3"/>
              <a:endCxn id="33" idx="1"/>
            </p:cNvCxnSpPr>
            <p:nvPr/>
          </p:nvCxnSpPr>
          <p:spPr>
            <a:xfrm flipV="1">
              <a:off x="3068991" y="2334158"/>
              <a:ext cx="1168512" cy="13083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57200" y="1600200"/>
            <a:ext cx="6844904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en-US" b="1" dirty="0" smtClean="0"/>
              <a:t>Schematic for revised Readmission Risk Assessment initiative</a:t>
            </a:r>
          </a:p>
          <a:p>
            <a:r>
              <a:rPr lang="en-US" i="1" dirty="0" smtClean="0"/>
              <a:t>Launched in 2016 on medical services</a:t>
            </a:r>
            <a:endParaRPr lang="en-US" i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The Readmission Risk Assessment identifies patients at risk for readmission and aligns resources against them</a:t>
            </a:r>
          </a:p>
        </p:txBody>
      </p:sp>
    </p:spTree>
    <p:extLst>
      <p:ext uri="{BB962C8B-B14F-4D97-AF65-F5344CB8AC3E}">
        <p14:creationId xmlns:p14="http://schemas.microsoft.com/office/powerpoint/2010/main" val="221330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A variety of evidence-based interventions have been developed and rolled out for the most at-risk medical cohorts</a:t>
            </a:r>
          </a:p>
        </p:txBody>
      </p:sp>
      <p:pic>
        <p:nvPicPr>
          <p:cNvPr id="4" name="Content Placeholder 3" descr="chart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1" r="-2371"/>
          <a:stretch>
            <a:fillRect/>
          </a:stretch>
        </p:blipFill>
        <p:spPr>
          <a:xfrm>
            <a:off x="457199" y="1752600"/>
            <a:ext cx="8451865" cy="4724400"/>
          </a:xfrm>
        </p:spPr>
      </p:pic>
    </p:spTree>
    <p:extLst>
      <p:ext uri="{BB962C8B-B14F-4D97-AF65-F5344CB8AC3E}">
        <p14:creationId xmlns:p14="http://schemas.microsoft.com/office/powerpoint/2010/main" val="412633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Back to QE Design: Regression Discontinuity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953000" cy="4876799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Widely used in </a:t>
            </a:r>
            <a:r>
              <a:rPr lang="en-US" sz="3400" dirty="0" smtClean="0"/>
              <a:t>econometrics + education</a:t>
            </a:r>
          </a:p>
          <a:p>
            <a:pPr lvl="1"/>
            <a:r>
              <a:rPr lang="en-US" sz="3000" dirty="0" smtClean="0"/>
              <a:t>Minimal </a:t>
            </a:r>
            <a:r>
              <a:rPr lang="en-US" sz="3000" dirty="0"/>
              <a:t>use in Clinical Medicine/QI </a:t>
            </a:r>
            <a:endParaRPr lang="en-US" sz="3000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400" dirty="0" smtClean="0"/>
              <a:t>Quasi-Experimental Design </a:t>
            </a:r>
          </a:p>
          <a:p>
            <a:pPr lvl="1"/>
            <a:r>
              <a:rPr lang="en-US" sz="3000" dirty="0" smtClean="0"/>
              <a:t>Treatment/Intervention allocation by numeric </a:t>
            </a:r>
            <a:r>
              <a:rPr lang="en-US" sz="3000" dirty="0" smtClean="0"/>
              <a:t>score</a:t>
            </a:r>
          </a:p>
          <a:p>
            <a:pPr lvl="1"/>
            <a:r>
              <a:rPr lang="en-US" sz="3000" dirty="0" smtClean="0"/>
              <a:t>Score is measure of clinical or disease severity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400" dirty="0" smtClean="0"/>
              <a:t>Choose Cutoff </a:t>
            </a:r>
            <a:r>
              <a:rPr lang="en-US" sz="3400" dirty="0"/>
              <a:t>Point  </a:t>
            </a:r>
          </a:p>
          <a:p>
            <a:pPr lvl="1"/>
            <a:r>
              <a:rPr lang="en-US" sz="3000" dirty="0"/>
              <a:t>Above Cutoff </a:t>
            </a:r>
            <a:r>
              <a:rPr lang="en-US" sz="3000" dirty="0">
                <a:sym typeface="Wingdings"/>
              </a:rPr>
              <a:t></a:t>
            </a:r>
            <a:r>
              <a:rPr lang="en-US" sz="3000" dirty="0"/>
              <a:t> Gets Intervention </a:t>
            </a:r>
            <a:r>
              <a:rPr lang="en-US" sz="3000" dirty="0">
                <a:sym typeface="Wingdings"/>
              </a:rPr>
              <a:t> “Treatment” Group</a:t>
            </a:r>
          </a:p>
          <a:p>
            <a:pPr lvl="1"/>
            <a:r>
              <a:rPr lang="en-US" sz="3000" dirty="0">
                <a:sym typeface="Wingdings"/>
              </a:rPr>
              <a:t>Below Cutoff  No Intervention  “Control” Group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5486400" y="1752600"/>
            <a:ext cx="3657600" cy="4191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1"/>
            <a:endParaRPr lang="en-US" dirty="0">
              <a:sym typeface="Wingdings"/>
            </a:endParaRPr>
          </a:p>
          <a:p>
            <a:r>
              <a:rPr lang="en-US" sz="3400" dirty="0">
                <a:sym typeface="Wingdings"/>
              </a:rPr>
              <a:t>Individuals just above and below cutoff very similar in measured/unmeasured confounders</a:t>
            </a:r>
          </a:p>
          <a:p>
            <a:pPr lvl="1"/>
            <a:endParaRPr lang="en-US" dirty="0">
              <a:sym typeface="Wingdings"/>
            </a:endParaRPr>
          </a:p>
          <a:p>
            <a:endParaRPr lang="en-US" sz="3000" dirty="0" smtClean="0">
              <a:sym typeface="Wingdings"/>
            </a:endParaRPr>
          </a:p>
          <a:p>
            <a:r>
              <a:rPr lang="en-US" sz="3400" dirty="0" smtClean="0">
                <a:sym typeface="Wingdings"/>
              </a:rPr>
              <a:t>Like </a:t>
            </a:r>
            <a:r>
              <a:rPr lang="en-US" sz="3400" dirty="0">
                <a:sym typeface="Wingdings"/>
              </a:rPr>
              <a:t>an RCT at the cutoff point </a:t>
            </a:r>
          </a:p>
          <a:p>
            <a:pPr lvl="1"/>
            <a:r>
              <a:rPr lang="en-US" sz="3000" dirty="0">
                <a:sym typeface="Wingdings"/>
              </a:rPr>
              <a:t>Only difference is treatment or no-treatment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Familiar Example: New Drug for Hypertension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Expensive New Drug X </a:t>
            </a:r>
          </a:p>
          <a:p>
            <a:pPr lvl="1"/>
            <a:r>
              <a:rPr lang="en-US" dirty="0" smtClean="0"/>
              <a:t>Measure initial </a:t>
            </a:r>
            <a:r>
              <a:rPr lang="en-US" dirty="0" smtClean="0"/>
              <a:t>SBP </a:t>
            </a:r>
            <a:r>
              <a:rPr lang="en-US" dirty="0" smtClean="0"/>
              <a:t>(assignment variable)</a:t>
            </a:r>
          </a:p>
          <a:p>
            <a:pPr lvl="1"/>
            <a:r>
              <a:rPr lang="en-US" dirty="0" smtClean="0"/>
              <a:t>Give to patients with SBP&gt;165 (cutoff point) </a:t>
            </a:r>
          </a:p>
          <a:p>
            <a:pPr lvl="1"/>
            <a:r>
              <a:rPr lang="en-US" dirty="0" smtClean="0"/>
              <a:t>Mortality (outcome variable)</a:t>
            </a:r>
          </a:p>
          <a:p>
            <a:endParaRPr lang="en-US" dirty="0" smtClean="0"/>
          </a:p>
          <a:p>
            <a:r>
              <a:rPr lang="en-US" dirty="0" smtClean="0"/>
              <a:t>Plot </a:t>
            </a:r>
            <a:r>
              <a:rPr lang="en-US" dirty="0"/>
              <a:t>Assignment vs. Outcome Variable </a:t>
            </a:r>
          </a:p>
          <a:p>
            <a:pPr lvl="1"/>
            <a:r>
              <a:rPr lang="en-US" dirty="0"/>
              <a:t>Look for break/ “discontinuity” at cutoff </a:t>
            </a:r>
            <a:r>
              <a:rPr lang="en-US" dirty="0" smtClean="0"/>
              <a:t>points</a:t>
            </a:r>
          </a:p>
          <a:p>
            <a:pPr lvl="1"/>
            <a:r>
              <a:rPr lang="en-US" b="1" dirty="0" smtClean="0"/>
              <a:t>Does Drug X change relationship b/t SBP and Mortality?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362200"/>
            <a:ext cx="3597455" cy="23745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4800600"/>
            <a:ext cx="325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Baseline Systolic Blood Pressure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162800" y="2057400"/>
            <a:ext cx="3048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9400" y="1676400"/>
            <a:ext cx="192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Cutoff of SBP&gt; 165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2438400"/>
            <a:ext cx="228600" cy="2438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Mortality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0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Quality Improvement (QI) Approach </a:t>
            </a:r>
          </a:p>
          <a:p>
            <a:endParaRPr lang="en-US" dirty="0"/>
          </a:p>
          <a:p>
            <a:r>
              <a:rPr lang="en-US" dirty="0" smtClean="0"/>
              <a:t>The Case for Innovation</a:t>
            </a:r>
          </a:p>
          <a:p>
            <a:endParaRPr lang="en-US" dirty="0" smtClean="0"/>
          </a:p>
          <a:p>
            <a:r>
              <a:rPr lang="en-US" dirty="0" smtClean="0"/>
              <a:t>Intro to Quasi-Experimental Design </a:t>
            </a:r>
          </a:p>
          <a:p>
            <a:endParaRPr lang="en-US" dirty="0" smtClean="0"/>
          </a:p>
          <a:p>
            <a:r>
              <a:rPr lang="en-US" dirty="0" smtClean="0"/>
              <a:t>Hospital Readmissions as a Case Study </a:t>
            </a:r>
          </a:p>
          <a:p>
            <a:endParaRPr lang="en-US" dirty="0" smtClean="0"/>
          </a:p>
          <a:p>
            <a:r>
              <a:rPr lang="en-US" dirty="0" smtClean="0"/>
              <a:t>Regression Discontinuity and Readmissions</a:t>
            </a:r>
          </a:p>
          <a:p>
            <a:endParaRPr lang="en-US" dirty="0" smtClean="0"/>
          </a:p>
          <a:p>
            <a:r>
              <a:rPr lang="en-US" dirty="0" smtClean="0"/>
              <a:t>A New Paradigm for </a:t>
            </a:r>
            <a:r>
              <a:rPr lang="en-US" dirty="0" smtClean="0"/>
              <a:t>Improvement and </a:t>
            </a:r>
            <a:r>
              <a:rPr lang="en-US" dirty="0"/>
              <a:t>Implementation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in Readmission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CAVEAT: Preliminary </a:t>
            </a:r>
            <a:r>
              <a:rPr lang="en-US" dirty="0"/>
              <a:t>D</a:t>
            </a:r>
            <a:r>
              <a:rPr lang="en-US" dirty="0" smtClean="0"/>
              <a:t>ata 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Month </a:t>
            </a:r>
            <a:r>
              <a:rPr lang="en-US" dirty="0" smtClean="0">
                <a:sym typeface="Wingdings"/>
              </a:rPr>
              <a:t> Small </a:t>
            </a:r>
            <a:r>
              <a:rPr lang="en-US" dirty="0" smtClean="0">
                <a:sym typeface="Wingdings"/>
              </a:rPr>
              <a:t>Sample </a:t>
            </a:r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ize </a:t>
            </a:r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Interpret </a:t>
            </a:r>
            <a:r>
              <a:rPr lang="en-US" dirty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ith Caution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8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in Readmissions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Calculate Readmission Risk Score </a:t>
            </a:r>
            <a:r>
              <a:rPr lang="en-US" sz="3700" b="1" dirty="0" smtClean="0"/>
              <a:t>(Assignment </a:t>
            </a:r>
            <a:r>
              <a:rPr lang="en-US" sz="3700" b="1" dirty="0"/>
              <a:t>V</a:t>
            </a:r>
            <a:r>
              <a:rPr lang="en-US" sz="3700" b="1" dirty="0" smtClean="0"/>
              <a:t>ariable)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ackage </a:t>
            </a:r>
            <a:r>
              <a:rPr lang="en-US" dirty="0"/>
              <a:t>of Case </a:t>
            </a:r>
            <a:r>
              <a:rPr lang="en-US" dirty="0" err="1"/>
              <a:t>Mgmt</a:t>
            </a:r>
            <a:r>
              <a:rPr lang="en-US" dirty="0"/>
              <a:t>, Social Work and Pharmacist </a:t>
            </a:r>
            <a:r>
              <a:rPr lang="en-US" dirty="0" smtClean="0"/>
              <a:t>Interventions </a:t>
            </a:r>
            <a:r>
              <a:rPr lang="en-US" sz="3700" b="1" dirty="0" smtClean="0"/>
              <a:t>(Treatment)</a:t>
            </a:r>
          </a:p>
          <a:p>
            <a:endParaRPr lang="en-US" dirty="0" smtClean="0"/>
          </a:p>
          <a:p>
            <a:r>
              <a:rPr lang="en-US" dirty="0" smtClean="0"/>
              <a:t>Assign CM, </a:t>
            </a:r>
            <a:r>
              <a:rPr lang="en-US" dirty="0" smtClean="0"/>
              <a:t>SW </a:t>
            </a:r>
            <a:r>
              <a:rPr lang="en-US" dirty="0" smtClean="0"/>
              <a:t>and </a:t>
            </a:r>
            <a:r>
              <a:rPr lang="en-US" dirty="0" err="1" smtClean="0"/>
              <a:t>PharmD</a:t>
            </a:r>
            <a:r>
              <a:rPr lang="en-US" dirty="0" smtClean="0"/>
              <a:t> interventions for those above certain risk threshold </a:t>
            </a:r>
            <a:r>
              <a:rPr lang="en-US" sz="3700" b="1" dirty="0" smtClean="0"/>
              <a:t>(Cutoff) </a:t>
            </a:r>
          </a:p>
          <a:p>
            <a:pPr lvl="1"/>
            <a:r>
              <a:rPr lang="en-US" dirty="0" smtClean="0"/>
              <a:t>Comparing interventions for MR to those for HR </a:t>
            </a:r>
            <a:r>
              <a:rPr lang="en-US" sz="3400" b="1" dirty="0" smtClean="0"/>
              <a:t>(Risk score &gt; </a:t>
            </a:r>
            <a:r>
              <a:rPr lang="en-US" sz="3400" b="1" dirty="0"/>
              <a:t>8</a:t>
            </a:r>
            <a:r>
              <a:rPr lang="en-US" sz="3400" b="1" dirty="0" smtClean="0"/>
              <a:t>)</a:t>
            </a:r>
            <a:endParaRPr lang="en-US" sz="3400" b="1" dirty="0" smtClean="0"/>
          </a:p>
          <a:p>
            <a:pPr lvl="1"/>
            <a:r>
              <a:rPr lang="en-US" dirty="0" smtClean="0"/>
              <a:t>Comparing intervention for HR to those for SU </a:t>
            </a:r>
            <a:r>
              <a:rPr lang="en-US" sz="3400" b="1" dirty="0" smtClean="0"/>
              <a:t>(Risk Score&gt; </a:t>
            </a:r>
            <a:r>
              <a:rPr lang="en-US" sz="3400" b="1" dirty="0" smtClean="0"/>
              <a:t>13) </a:t>
            </a:r>
            <a:endParaRPr lang="en-US" sz="3400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Measure 30-day readmissions </a:t>
            </a:r>
            <a:r>
              <a:rPr lang="en-US" sz="3700" b="1" dirty="0" smtClean="0"/>
              <a:t>(outcome)</a:t>
            </a:r>
          </a:p>
          <a:p>
            <a:endParaRPr lang="en-US" dirty="0"/>
          </a:p>
          <a:p>
            <a:r>
              <a:rPr lang="en-US" dirty="0" smtClean="0"/>
              <a:t>Plot Risk Score vs. </a:t>
            </a:r>
            <a:r>
              <a:rPr lang="en-US" dirty="0"/>
              <a:t>R</a:t>
            </a:r>
            <a:r>
              <a:rPr lang="en-US" dirty="0" smtClean="0"/>
              <a:t>eadmission Rate</a:t>
            </a:r>
          </a:p>
          <a:p>
            <a:pPr lvl="1"/>
            <a:r>
              <a:rPr lang="en-US" dirty="0" smtClean="0"/>
              <a:t>Look for discontinuity at the cut-point(s)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09600" y="914400"/>
            <a:ext cx="8001000" cy="5181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248400" y="1828800"/>
            <a:ext cx="838200" cy="24384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3048000"/>
            <a:ext cx="685800" cy="12954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2766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LR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MR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32004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HR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62800" y="32004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SU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4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Fine Print: RDD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 existing natural discontinuity at the </a:t>
            </a:r>
            <a:r>
              <a:rPr lang="en-US" dirty="0" err="1" smtClean="0"/>
              <a:t>cutpoint</a:t>
            </a:r>
            <a:endParaRPr lang="en-US" dirty="0" smtClean="0"/>
          </a:p>
          <a:p>
            <a:pPr lvl="1"/>
            <a:r>
              <a:rPr lang="en-US" i="1" dirty="0" smtClean="0"/>
              <a:t>Analyze historical data (in process) </a:t>
            </a:r>
          </a:p>
          <a:p>
            <a:pPr lvl="1"/>
            <a:endParaRPr lang="en-US" dirty="0"/>
          </a:p>
          <a:p>
            <a:r>
              <a:rPr lang="en-US" dirty="0" smtClean="0"/>
              <a:t>Individual and researchers cannot manipulate the score</a:t>
            </a:r>
          </a:p>
          <a:p>
            <a:pPr lvl="1"/>
            <a:r>
              <a:rPr lang="en-US" i="1" dirty="0" smtClean="0"/>
              <a:t>Not an issue for the risk score </a:t>
            </a:r>
            <a:r>
              <a:rPr lang="en-US" i="1" dirty="0" smtClean="0">
                <a:sym typeface="Wingdings"/>
              </a:rPr>
              <a:t> automatically calculated by EMR, score components opaque to clinicians  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Individuals are actually similar near the </a:t>
            </a:r>
            <a:r>
              <a:rPr lang="en-US" dirty="0" err="1" smtClean="0"/>
              <a:t>cutpoint</a:t>
            </a:r>
            <a:endParaRPr lang="en-US" dirty="0" smtClean="0"/>
          </a:p>
          <a:p>
            <a:pPr lvl="1"/>
            <a:r>
              <a:rPr lang="en-US" dirty="0"/>
              <a:t>Compare a few measures variables </a:t>
            </a:r>
            <a:r>
              <a:rPr lang="en-US" dirty="0">
                <a:sym typeface="Wingdings"/>
              </a:rPr>
              <a:t> Table 1 in an RCT</a:t>
            </a:r>
          </a:p>
          <a:p>
            <a:pPr lvl="1"/>
            <a:r>
              <a:rPr lang="en-US" i="1" dirty="0">
                <a:sym typeface="Wingdings"/>
              </a:rPr>
              <a:t>Acquiring more data, but so far similar across diagnosis/disease characteristics </a:t>
            </a:r>
            <a:endParaRPr lang="en-US" i="1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Consistency of treatment assignment </a:t>
            </a:r>
            <a:r>
              <a:rPr lang="en-US" i="1" dirty="0" smtClean="0"/>
              <a:t>(next slide)</a:t>
            </a:r>
          </a:p>
          <a:p>
            <a:pPr lvl="1"/>
            <a:r>
              <a:rPr lang="en-US" dirty="0" smtClean="0"/>
              <a:t>Did those above threshold actually receive the intervention</a:t>
            </a:r>
          </a:p>
          <a:p>
            <a:pPr lvl="1"/>
            <a:r>
              <a:rPr lang="en-US" dirty="0" smtClean="0"/>
              <a:t>Did those below consistently NOT receive the intervention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1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495800" y="3581400"/>
            <a:ext cx="4114800" cy="3124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Picture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09600" y="838200"/>
            <a:ext cx="3581400" cy="3048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419600" y="1676400"/>
            <a:ext cx="3882944" cy="120032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2400" b="1" u="sng" dirty="0" smtClean="0"/>
              <a:t>No</a:t>
            </a:r>
            <a:r>
              <a:rPr lang="en-US" sz="2400" dirty="0" smtClean="0"/>
              <a:t> discontinuity of</a:t>
            </a:r>
          </a:p>
          <a:p>
            <a:r>
              <a:rPr lang="en-US" sz="2400" dirty="0" smtClean="0"/>
              <a:t> Exposure/Intervention at the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Cutpoint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b="1" dirty="0" smtClean="0">
                <a:sym typeface="Wingdings"/>
              </a:rPr>
              <a:t>Contamination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343400"/>
            <a:ext cx="3581400" cy="163121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Clear discontinuity of </a:t>
            </a:r>
          </a:p>
          <a:p>
            <a:r>
              <a:rPr lang="en-US" sz="2400" dirty="0" smtClean="0"/>
              <a:t> Exposure/Intervention at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 err="1" smtClean="0"/>
              <a:t>Cutpoint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600" b="1" dirty="0" smtClean="0">
                <a:sym typeface="Wingdings"/>
              </a:rPr>
              <a:t>Minimal  </a:t>
            </a:r>
          </a:p>
          <a:p>
            <a:r>
              <a:rPr lang="en-US" sz="2600" b="1" dirty="0">
                <a:sym typeface="Wingdings"/>
              </a:rPr>
              <a:t> </a:t>
            </a:r>
            <a:r>
              <a:rPr lang="en-US" sz="2600" b="1" dirty="0" smtClean="0">
                <a:sym typeface="Wingdings"/>
              </a:rPr>
              <a:t>Contamination  </a:t>
            </a:r>
            <a:endParaRPr lang="en-US" sz="2600" b="1" dirty="0"/>
          </a:p>
        </p:txBody>
      </p:sp>
      <p:sp>
        <p:nvSpPr>
          <p:cNvPr id="13" name="Oval 12"/>
          <p:cNvSpPr/>
          <p:nvPr/>
        </p:nvSpPr>
        <p:spPr>
          <a:xfrm>
            <a:off x="7315200" y="4343400"/>
            <a:ext cx="533400" cy="13716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4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RD Design in 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Made for ‘Real World’ Analysis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Titrate intervention based on resources </a:t>
            </a:r>
          </a:p>
          <a:p>
            <a:pPr lvl="1"/>
            <a:r>
              <a:rPr lang="en-US" dirty="0"/>
              <a:t>Target to those most in need of </a:t>
            </a:r>
            <a:r>
              <a:rPr lang="en-US" dirty="0" smtClean="0"/>
              <a:t>treatment</a:t>
            </a:r>
            <a:endParaRPr lang="en-US" dirty="0"/>
          </a:p>
          <a:p>
            <a:pPr lvl="1"/>
            <a:r>
              <a:rPr lang="en-US" dirty="0"/>
              <a:t>Higher Cutoff for expensive interventions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Real </a:t>
            </a:r>
            <a:r>
              <a:rPr lang="en-US" dirty="0"/>
              <a:t>time program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Identify issues in implementation </a:t>
            </a:r>
          </a:p>
          <a:p>
            <a:pPr lvl="1"/>
            <a:r>
              <a:rPr lang="en-US" dirty="0" smtClean="0"/>
              <a:t>Expand Program and readjust </a:t>
            </a:r>
            <a:r>
              <a:rPr lang="en-US" dirty="0" err="1" smtClean="0"/>
              <a:t>cutpoint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Improved </a:t>
            </a:r>
            <a:r>
              <a:rPr lang="en-US" b="1" dirty="0"/>
              <a:t>Causal Inference!!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2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QI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Scores abound in Clinical </a:t>
            </a:r>
            <a:r>
              <a:rPr lang="en-US" dirty="0" smtClean="0"/>
              <a:t>Medicine</a:t>
            </a:r>
            <a:endParaRPr lang="en-US" sz="2300" dirty="0" smtClean="0"/>
          </a:p>
          <a:p>
            <a:pPr lvl="1"/>
            <a:r>
              <a:rPr lang="en-US" sz="2500" dirty="0" smtClean="0"/>
              <a:t>Lab/Clinical </a:t>
            </a:r>
            <a:r>
              <a:rPr lang="en-US" sz="2500" dirty="0" smtClean="0"/>
              <a:t>Values </a:t>
            </a:r>
            <a:endParaRPr lang="en-US" sz="2500" dirty="0" smtClean="0"/>
          </a:p>
          <a:p>
            <a:pPr lvl="2"/>
            <a:r>
              <a:rPr lang="en-US" sz="2500" dirty="0" smtClean="0"/>
              <a:t>A1C, SBP, BMI </a:t>
            </a:r>
          </a:p>
          <a:p>
            <a:pPr lvl="1"/>
            <a:endParaRPr lang="en-US" sz="2500" dirty="0" smtClean="0"/>
          </a:p>
          <a:p>
            <a:pPr lvl="1"/>
            <a:r>
              <a:rPr lang="en-US" sz="2500" dirty="0" smtClean="0"/>
              <a:t>Prediction </a:t>
            </a:r>
            <a:r>
              <a:rPr lang="en-US" sz="2500" dirty="0" smtClean="0"/>
              <a:t>Scores </a:t>
            </a:r>
          </a:p>
          <a:p>
            <a:pPr lvl="2"/>
            <a:r>
              <a:rPr lang="en-US" sz="2500" dirty="0" smtClean="0"/>
              <a:t>APACHE, BICEPS, ASCVD</a:t>
            </a:r>
          </a:p>
          <a:p>
            <a:endParaRPr lang="en-US" dirty="0" smtClean="0"/>
          </a:p>
          <a:p>
            <a:r>
              <a:rPr lang="en-US" dirty="0" smtClean="0"/>
              <a:t>Bold Proposal </a:t>
            </a:r>
          </a:p>
          <a:p>
            <a:pPr lvl="1"/>
            <a:r>
              <a:rPr lang="en-US" dirty="0" smtClean="0"/>
              <a:t>From the Start: </a:t>
            </a:r>
            <a:r>
              <a:rPr lang="en-US" dirty="0"/>
              <a:t>D</a:t>
            </a:r>
            <a:r>
              <a:rPr lang="en-US" dirty="0" smtClean="0"/>
              <a:t>evelop QI Intervention Leveraging RD Design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8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QI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2578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 Beyond </a:t>
            </a:r>
            <a:r>
              <a:rPr lang="en-US" dirty="0" smtClean="0"/>
              <a:t>Readmission</a:t>
            </a:r>
          </a:p>
          <a:p>
            <a:pPr lvl="1"/>
            <a:r>
              <a:rPr lang="en-US" b="1" dirty="0" smtClean="0"/>
              <a:t>Project </a:t>
            </a:r>
            <a:r>
              <a:rPr lang="en-US" b="1" dirty="0" smtClean="0"/>
              <a:t>to Improve Outpatient HTN Management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Traditional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Pilot: Shapiro 6C </a:t>
            </a:r>
            <a:r>
              <a:rPr lang="en-US" dirty="0" smtClean="0"/>
              <a:t>Primary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S</a:t>
            </a:r>
            <a:r>
              <a:rPr lang="en-US" dirty="0" smtClean="0"/>
              <a:t>uite </a:t>
            </a:r>
            <a:r>
              <a:rPr lang="en-US" dirty="0"/>
              <a:t>G</a:t>
            </a:r>
            <a:r>
              <a:rPr lang="en-US" dirty="0" smtClean="0"/>
              <a:t>ets </a:t>
            </a:r>
            <a:r>
              <a:rPr lang="en-US" dirty="0" smtClean="0"/>
              <a:t>a “HTN” </a:t>
            </a:r>
            <a:r>
              <a:rPr lang="en-US" dirty="0" smtClean="0"/>
              <a:t>Pharmacist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Measure </a:t>
            </a:r>
            <a:r>
              <a:rPr lang="en-US" dirty="0"/>
              <a:t>M</a:t>
            </a:r>
            <a:r>
              <a:rPr lang="en-US" dirty="0" smtClean="0"/>
              <a:t>ean </a:t>
            </a:r>
            <a:r>
              <a:rPr lang="en-US" dirty="0" smtClean="0"/>
              <a:t>suite</a:t>
            </a:r>
            <a:r>
              <a:rPr lang="en-US" dirty="0" smtClean="0"/>
              <a:t> </a:t>
            </a:r>
            <a:r>
              <a:rPr lang="en-US" dirty="0" smtClean="0"/>
              <a:t>BPs 3 </a:t>
            </a:r>
            <a:r>
              <a:rPr lang="en-US" dirty="0" smtClean="0"/>
              <a:t>Weeks </a:t>
            </a:r>
            <a:r>
              <a:rPr lang="en-US" dirty="0"/>
              <a:t>B</a:t>
            </a:r>
            <a:r>
              <a:rPr lang="en-US" dirty="0" smtClean="0"/>
              <a:t>efore </a:t>
            </a:r>
            <a:r>
              <a:rPr lang="en-US" dirty="0" smtClean="0"/>
              <a:t>and </a:t>
            </a:r>
            <a:r>
              <a:rPr lang="en-US" dirty="0" smtClean="0"/>
              <a:t>After </a:t>
            </a:r>
            <a:r>
              <a:rPr lang="en-US" dirty="0"/>
              <a:t>P</a:t>
            </a:r>
            <a:r>
              <a:rPr lang="en-US" dirty="0" smtClean="0"/>
              <a:t>ilot </a:t>
            </a:r>
            <a:r>
              <a:rPr lang="en-US" dirty="0"/>
              <a:t>I</a:t>
            </a:r>
            <a:r>
              <a:rPr lang="en-US" dirty="0" smtClean="0"/>
              <a:t>mplementation </a:t>
            </a:r>
          </a:p>
          <a:p>
            <a:pPr lvl="2"/>
            <a:r>
              <a:rPr lang="en-US" dirty="0" smtClean="0"/>
              <a:t>Average </a:t>
            </a:r>
            <a:r>
              <a:rPr lang="en-US" dirty="0" smtClean="0"/>
              <a:t>BP </a:t>
            </a:r>
            <a:r>
              <a:rPr lang="en-US" dirty="0" smtClean="0"/>
              <a:t>Decreases </a:t>
            </a:r>
            <a:r>
              <a:rPr lang="en-US" dirty="0" smtClean="0"/>
              <a:t>by a </a:t>
            </a:r>
            <a:r>
              <a:rPr lang="en-US" dirty="0" smtClean="0"/>
              <a:t>Few </a:t>
            </a:r>
            <a:r>
              <a:rPr lang="en-US" dirty="0"/>
              <a:t>P</a:t>
            </a:r>
            <a:r>
              <a:rPr lang="en-US" dirty="0" smtClean="0"/>
              <a:t>oints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Maintain expensive intervention, heterogeneous roll-out to </a:t>
            </a:r>
            <a:r>
              <a:rPr lang="en-US" dirty="0" smtClean="0"/>
              <a:t>different </a:t>
            </a:r>
            <a:r>
              <a:rPr lang="en-US" dirty="0" smtClean="0"/>
              <a:t>suites, stop collecting data 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133600"/>
            <a:ext cx="3216069" cy="3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0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QI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05400" cy="50292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RD Model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Pilot: Provide </a:t>
            </a:r>
            <a:r>
              <a:rPr lang="en-US" dirty="0" smtClean="0"/>
              <a:t>Pharmacy </a:t>
            </a:r>
            <a:r>
              <a:rPr lang="en-US" dirty="0" smtClean="0"/>
              <a:t>A</a:t>
            </a:r>
            <a:r>
              <a:rPr lang="en-US" dirty="0" smtClean="0"/>
              <a:t>ppt. </a:t>
            </a:r>
            <a:r>
              <a:rPr lang="en-US" dirty="0" smtClean="0"/>
              <a:t>to </a:t>
            </a:r>
            <a:r>
              <a:rPr lang="en-US" dirty="0"/>
              <a:t>P</a:t>
            </a:r>
            <a:r>
              <a:rPr lang="en-US" dirty="0" smtClean="0"/>
              <a:t>atients with </a:t>
            </a:r>
            <a:r>
              <a:rPr lang="en-US" dirty="0" smtClean="0"/>
              <a:t>SBP &gt; 165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Is </a:t>
            </a:r>
            <a:r>
              <a:rPr lang="en-US" dirty="0" smtClean="0"/>
              <a:t>Implementation Effective</a:t>
            </a:r>
            <a:r>
              <a:rPr lang="en-US" dirty="0"/>
              <a:t>? </a:t>
            </a:r>
            <a:r>
              <a:rPr lang="en-US" dirty="0">
                <a:sym typeface="Wingdings"/>
              </a:rPr>
              <a:t> Are P</a:t>
            </a:r>
            <a:r>
              <a:rPr lang="en-US" dirty="0" smtClean="0">
                <a:sym typeface="Wingdings"/>
              </a:rPr>
              <a:t>atients Going </a:t>
            </a:r>
            <a:r>
              <a:rPr lang="en-US" dirty="0">
                <a:sym typeface="Wingdings"/>
              </a:rPr>
              <a:t>to the </a:t>
            </a:r>
            <a:r>
              <a:rPr lang="en-US" dirty="0" err="1" smtClean="0">
                <a:sym typeface="Wingdings"/>
              </a:rPr>
              <a:t>Appts</a:t>
            </a:r>
            <a:r>
              <a:rPr lang="en-US" dirty="0">
                <a:sym typeface="Wingdings"/>
              </a:rPr>
              <a:t>?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Use </a:t>
            </a:r>
            <a:r>
              <a:rPr lang="en-US" b="1" dirty="0" smtClean="0"/>
              <a:t>RDD to </a:t>
            </a:r>
            <a:r>
              <a:rPr lang="en-US" b="1" dirty="0" smtClean="0"/>
              <a:t>make strong causal </a:t>
            </a:r>
            <a:r>
              <a:rPr lang="en-US" b="1" dirty="0" smtClean="0"/>
              <a:t>inference about efficacy of pharmacy appointment 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Expand to other suites and readjust </a:t>
            </a:r>
            <a:r>
              <a:rPr lang="en-US" dirty="0" err="1" smtClean="0"/>
              <a:t>cutpoint</a:t>
            </a:r>
            <a:r>
              <a:rPr lang="en-US" dirty="0" smtClean="0"/>
              <a:t> to SBP&gt;160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Continuously reanalyze efficacy in real-time 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133600"/>
            <a:ext cx="3216069" cy="3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Tuned for Final Readmissions Analysis</a:t>
            </a:r>
          </a:p>
          <a:p>
            <a:endParaRPr lang="en-US" dirty="0"/>
          </a:p>
          <a:p>
            <a:r>
              <a:rPr lang="en-US" dirty="0" smtClean="0"/>
              <a:t>Further Break Down </a:t>
            </a:r>
            <a:r>
              <a:rPr lang="en-US" dirty="0"/>
              <a:t>B</a:t>
            </a:r>
            <a:r>
              <a:rPr lang="en-US" dirty="0" smtClean="0"/>
              <a:t>arriers Between:</a:t>
            </a:r>
          </a:p>
          <a:p>
            <a:pPr lvl="1"/>
            <a:r>
              <a:rPr lang="en-US" smtClean="0"/>
              <a:t> </a:t>
            </a:r>
            <a:r>
              <a:rPr lang="en-US" dirty="0" smtClean="0"/>
              <a:t>Research and </a:t>
            </a:r>
            <a:r>
              <a:rPr lang="en-US" smtClean="0"/>
              <a:t>QI </a:t>
            </a:r>
          </a:p>
          <a:p>
            <a:pPr lvl="1"/>
            <a:r>
              <a:rPr lang="en-US" smtClean="0"/>
              <a:t>Administration </a:t>
            </a:r>
            <a:r>
              <a:rPr lang="en-US" dirty="0" smtClean="0"/>
              <a:t>and Academia </a:t>
            </a:r>
          </a:p>
          <a:p>
            <a:endParaRPr lang="en-US" dirty="0"/>
          </a:p>
          <a:p>
            <a:r>
              <a:rPr lang="en-US" dirty="0" smtClean="0"/>
              <a:t>Consider Integrating QE Methods and RDD into the Fabric of Existing QI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5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QI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0198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4200" b="1" dirty="0" smtClean="0"/>
              <a:t>Plan</a:t>
            </a:r>
          </a:p>
          <a:p>
            <a:pPr lvl="1"/>
            <a:r>
              <a:rPr lang="en-US" sz="3800" dirty="0" smtClean="0"/>
              <a:t>Identify Problem </a:t>
            </a:r>
            <a:endParaRPr lang="en-US" sz="3800" dirty="0"/>
          </a:p>
          <a:p>
            <a:pPr lvl="1"/>
            <a:r>
              <a:rPr lang="en-US" sz="3800" dirty="0" smtClean="0"/>
              <a:t>Propose </a:t>
            </a:r>
            <a:r>
              <a:rPr lang="en-US" sz="3800" dirty="0"/>
              <a:t>P</a:t>
            </a:r>
            <a:r>
              <a:rPr lang="en-US" sz="3800" dirty="0" smtClean="0"/>
              <a:t>lausible Intervention</a:t>
            </a:r>
            <a:endParaRPr lang="en-US" sz="3800" dirty="0" smtClean="0"/>
          </a:p>
          <a:p>
            <a:endParaRPr lang="en-US" dirty="0" smtClean="0"/>
          </a:p>
          <a:p>
            <a:r>
              <a:rPr lang="en-US" sz="4200" b="1" dirty="0" smtClean="0"/>
              <a:t>Do</a:t>
            </a:r>
          </a:p>
          <a:p>
            <a:pPr lvl="1"/>
            <a:r>
              <a:rPr lang="en-US" sz="3800" dirty="0" smtClean="0"/>
              <a:t>Implement Pilot Intervention</a:t>
            </a:r>
          </a:p>
          <a:p>
            <a:endParaRPr lang="en-US" dirty="0" smtClean="0"/>
          </a:p>
          <a:p>
            <a:r>
              <a:rPr lang="en-US" sz="4200" b="1" dirty="0" smtClean="0"/>
              <a:t>Study</a:t>
            </a:r>
          </a:p>
          <a:p>
            <a:pPr lvl="1"/>
            <a:r>
              <a:rPr lang="en-US" sz="3800" u="sng" dirty="0" smtClean="0"/>
              <a:t>Unadjusted</a:t>
            </a:r>
            <a:r>
              <a:rPr lang="en-US" sz="3800" dirty="0" smtClean="0"/>
              <a:t> Pre-Post </a:t>
            </a:r>
            <a:r>
              <a:rPr lang="en-US" sz="3800" dirty="0" smtClean="0"/>
              <a:t>Analysis  </a:t>
            </a:r>
            <a:endParaRPr lang="en-US" sz="3800" dirty="0" smtClean="0"/>
          </a:p>
          <a:p>
            <a:endParaRPr lang="en-US" dirty="0" smtClean="0"/>
          </a:p>
          <a:p>
            <a:r>
              <a:rPr lang="en-US" sz="4200" b="1" dirty="0" smtClean="0"/>
              <a:t>Act</a:t>
            </a:r>
            <a:r>
              <a:rPr lang="en-US" sz="3700" b="1" dirty="0" smtClean="0"/>
              <a:t> </a:t>
            </a:r>
          </a:p>
          <a:p>
            <a:pPr lvl="1"/>
            <a:r>
              <a:rPr lang="en-US" sz="3800" dirty="0" smtClean="0"/>
              <a:t>Wider Implementation </a:t>
            </a:r>
            <a:endParaRPr lang="en-US" sz="3800" dirty="0"/>
          </a:p>
          <a:p>
            <a:pPr lvl="1"/>
            <a:r>
              <a:rPr lang="en-US" sz="3800" dirty="0" smtClean="0"/>
              <a:t>Continued </a:t>
            </a:r>
            <a:r>
              <a:rPr lang="en-US" sz="3800" dirty="0"/>
              <a:t>A</a:t>
            </a:r>
            <a:r>
              <a:rPr lang="en-US" sz="3800" dirty="0" smtClean="0"/>
              <a:t>nalysis </a:t>
            </a:r>
            <a:r>
              <a:rPr lang="en-US" sz="3800" dirty="0" smtClean="0"/>
              <a:t>of </a:t>
            </a:r>
            <a:r>
              <a:rPr lang="en-US" sz="3800" dirty="0" smtClean="0"/>
              <a:t>Efficacy  </a:t>
            </a:r>
            <a:endParaRPr lang="en-US" sz="38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7012"/>
            <a:ext cx="3215064" cy="32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6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Allan </a:t>
            </a:r>
            <a:r>
              <a:rPr lang="en-US" sz="3200" dirty="0" err="1" smtClean="0"/>
              <a:t>Walkey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smtClean="0"/>
              <a:t>Evans </a:t>
            </a:r>
            <a:r>
              <a:rPr lang="en-US" dirty="0" smtClean="0"/>
              <a:t>Center for Implementation and Improvement Science (CIIS)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BMC Data Analytics</a:t>
            </a:r>
          </a:p>
          <a:p>
            <a:endParaRPr lang="en-US" dirty="0" smtClean="0"/>
          </a:p>
          <a:p>
            <a:r>
              <a:rPr lang="en-US" dirty="0" smtClean="0"/>
              <a:t>Readmissions Reduction Team</a:t>
            </a:r>
          </a:p>
          <a:p>
            <a:pPr lvl="1"/>
            <a:r>
              <a:rPr lang="en-US" dirty="0" smtClean="0"/>
              <a:t>Hospital Leadership, CM, SW, Pharmacy </a:t>
            </a:r>
          </a:p>
          <a:p>
            <a:endParaRPr lang="en-US" dirty="0" smtClean="0"/>
          </a:p>
          <a:p>
            <a:r>
              <a:rPr lang="en-US" dirty="0" smtClean="0"/>
              <a:t>Jacob </a:t>
            </a:r>
            <a:r>
              <a:rPr lang="en-US" dirty="0" err="1" smtClean="0"/>
              <a:t>Bor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0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6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Traditional 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0292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Plan</a:t>
            </a:r>
            <a:r>
              <a:rPr lang="en-US" dirty="0" smtClean="0"/>
              <a:t> </a:t>
            </a:r>
          </a:p>
          <a:p>
            <a:pPr lvl="1"/>
            <a:r>
              <a:rPr lang="en-US" sz="3200" dirty="0" smtClean="0"/>
              <a:t>Intervention not evidence </a:t>
            </a:r>
            <a:r>
              <a:rPr lang="en-US" sz="3200" dirty="0" smtClean="0"/>
              <a:t>based</a:t>
            </a:r>
          </a:p>
          <a:p>
            <a:endParaRPr lang="en-US" dirty="0" smtClean="0"/>
          </a:p>
          <a:p>
            <a:r>
              <a:rPr lang="en-US" sz="3500" dirty="0" smtClean="0"/>
              <a:t>Do</a:t>
            </a:r>
          </a:p>
          <a:p>
            <a:pPr lvl="1"/>
            <a:r>
              <a:rPr lang="en-US" sz="3100" dirty="0" smtClean="0"/>
              <a:t>Is intervention actually occurring?</a:t>
            </a:r>
            <a:endParaRPr lang="en-US" sz="31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94" y="2286000"/>
            <a:ext cx="3216069" cy="3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8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Traditional 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800" dirty="0" smtClean="0"/>
              <a:t>Study</a:t>
            </a:r>
            <a:endParaRPr lang="en-US" sz="3800" dirty="0" smtClean="0"/>
          </a:p>
          <a:p>
            <a:pPr lvl="1"/>
            <a:r>
              <a:rPr lang="en-US" sz="3500" b="1" dirty="0" smtClean="0"/>
              <a:t>Non-rigorous </a:t>
            </a:r>
            <a:r>
              <a:rPr lang="en-US" sz="3500" b="1" dirty="0" smtClean="0"/>
              <a:t>methods</a:t>
            </a:r>
          </a:p>
          <a:p>
            <a:pPr lvl="2"/>
            <a:r>
              <a:rPr lang="en-US" sz="3200" b="1" dirty="0"/>
              <a:t>No control for confounding</a:t>
            </a:r>
          </a:p>
          <a:p>
            <a:pPr lvl="2"/>
            <a:r>
              <a:rPr lang="en-US" sz="3200" b="1" dirty="0"/>
              <a:t>Misinterpret seasonal or secular </a:t>
            </a:r>
            <a:r>
              <a:rPr lang="en-US" sz="3200" b="1" dirty="0" smtClean="0"/>
              <a:t>trends</a:t>
            </a:r>
          </a:p>
          <a:p>
            <a:pPr lvl="2"/>
            <a:endParaRPr lang="en-US" sz="3500" b="1" dirty="0" smtClean="0"/>
          </a:p>
          <a:p>
            <a:pPr lvl="1"/>
            <a:r>
              <a:rPr lang="en-US" sz="3500" b="1" dirty="0" smtClean="0"/>
              <a:t>Is the intervention </a:t>
            </a:r>
            <a:r>
              <a:rPr lang="en-US" sz="3500" b="1" u="sng" dirty="0" smtClean="0"/>
              <a:t>actually</a:t>
            </a:r>
            <a:r>
              <a:rPr lang="en-US" sz="3500" b="1" dirty="0" smtClean="0"/>
              <a:t> improving outcomes?</a:t>
            </a:r>
            <a:endParaRPr lang="en-US" sz="3500" b="1" dirty="0" smtClean="0"/>
          </a:p>
          <a:p>
            <a:pPr lvl="2"/>
            <a:r>
              <a:rPr lang="en-US" sz="3100" b="1" dirty="0" smtClean="0"/>
              <a:t>Unwarranted casual inference </a:t>
            </a:r>
          </a:p>
          <a:p>
            <a:pPr lvl="2"/>
            <a:r>
              <a:rPr lang="en-US" sz="3100" b="1" dirty="0" smtClean="0"/>
              <a:t>Waste resources: money, time </a:t>
            </a:r>
            <a:endParaRPr lang="en-US" sz="31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94" y="2286000"/>
            <a:ext cx="3216069" cy="323742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91200" y="3962400"/>
            <a:ext cx="1371600" cy="685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4599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Traditional 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800" dirty="0" smtClean="0"/>
              <a:t>Act</a:t>
            </a:r>
          </a:p>
          <a:p>
            <a:pPr lvl="1"/>
            <a:r>
              <a:rPr lang="en-US" sz="3200" dirty="0" smtClean="0"/>
              <a:t>Lacks sustainability/generalizability</a:t>
            </a:r>
          </a:p>
          <a:p>
            <a:pPr lvl="1"/>
            <a:r>
              <a:rPr lang="en-US" sz="3200" dirty="0" smtClean="0"/>
              <a:t>No real-time info on efficacy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94" y="2286000"/>
            <a:ext cx="3216069" cy="3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5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QI Programs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524670"/>
            <a:ext cx="2743200" cy="166633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sysDash"/>
          </a:ln>
          <a:scene3d>
            <a:camera prst="orthographicFront"/>
            <a:lightRig rig="balanced" dir="t">
              <a:rot lat="0" lon="0" rev="0"/>
            </a:lightRig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0" rtlCol="0" anchor="t" anchorCtr="0">
            <a:flatTx/>
          </a:bodyPr>
          <a:lstStyle/>
          <a:p>
            <a:pPr algn="ctr"/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IN" sz="2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4572000"/>
            <a:ext cx="2743200" cy="18288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sysDash"/>
          </a:ln>
          <a:scene3d>
            <a:camera prst="orthographicFront"/>
            <a:lightRig rig="balanced" dir="t">
              <a:rot lat="0" lon="0" rev="0"/>
            </a:lightRig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40000" rtlCol="0" anchor="t" anchorCtr="1">
            <a:flatTx/>
          </a:bodyPr>
          <a:lstStyle/>
          <a:p>
            <a:pPr algn="ctr"/>
            <a:endParaRPr lang="en-IN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4572000"/>
            <a:ext cx="2743200" cy="18288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sysDash"/>
          </a:ln>
          <a:scene3d>
            <a:camera prst="orthographicFront"/>
            <a:lightRig rig="balanced" dir="t">
              <a:rot lat="0" lon="0" rev="0"/>
            </a:lightRig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40000" rtlCol="0" anchor="t" anchorCtr="1">
            <a:flatTx/>
          </a:bodyPr>
          <a:lstStyle/>
          <a:p>
            <a:pPr algn="ctr"/>
            <a:endParaRPr lang="en-IN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19"/>
          <p:cNvSpPr>
            <a:spLocks/>
          </p:cNvSpPr>
          <p:nvPr/>
        </p:nvSpPr>
        <p:spPr bwMode="auto">
          <a:xfrm>
            <a:off x="3292053" y="5614609"/>
            <a:ext cx="6291" cy="147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2"/>
              </a:cxn>
              <a:cxn ang="0">
                <a:pos x="5" y="4"/>
              </a:cxn>
              <a:cxn ang="0">
                <a:pos x="5" y="7"/>
              </a:cxn>
              <a:cxn ang="0">
                <a:pos x="6" y="10"/>
              </a:cxn>
              <a:cxn ang="0">
                <a:pos x="6" y="16"/>
              </a:cxn>
              <a:cxn ang="0">
                <a:pos x="5" y="15"/>
              </a:cxn>
              <a:cxn ang="0">
                <a:pos x="4" y="11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6" h="16">
                <a:moveTo>
                  <a:pt x="0" y="0"/>
                </a:moveTo>
                <a:lnTo>
                  <a:pt x="4" y="0"/>
                </a:lnTo>
                <a:lnTo>
                  <a:pt x="4" y="2"/>
                </a:lnTo>
                <a:lnTo>
                  <a:pt x="5" y="4"/>
                </a:lnTo>
                <a:lnTo>
                  <a:pt x="5" y="7"/>
                </a:lnTo>
                <a:lnTo>
                  <a:pt x="6" y="10"/>
                </a:lnTo>
                <a:lnTo>
                  <a:pt x="6" y="16"/>
                </a:lnTo>
                <a:lnTo>
                  <a:pt x="5" y="15"/>
                </a:lnTo>
                <a:lnTo>
                  <a:pt x="4" y="11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balanced" dir="t">
              <a:rot lat="0" lon="0" rev="4200000"/>
            </a:lightRig>
          </a:scene3d>
          <a:sp3d prstMaterial="metal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1" y="1905000"/>
            <a:ext cx="2743199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4572000"/>
            <a:ext cx="381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2514600"/>
            <a:ext cx="381000" cy="16677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1290935"/>
            <a:ext cx="5999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Significant Improvement in Outcomes? 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664162" y="3829906"/>
            <a:ext cx="444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Successful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Implementation?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76800" y="1905000"/>
            <a:ext cx="2743199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611108"/>
            <a:ext cx="2743200" cy="163578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sysDash"/>
          </a:ln>
          <a:scene3d>
            <a:camera prst="orthographicFront"/>
            <a:lightRig rig="balanced" dir="t">
              <a:rot lat="0" lon="0" rev="0"/>
            </a:lightRig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0" rtlCol="0" anchor="t" anchorCtr="0">
            <a:flatTx/>
          </a:bodyPr>
          <a:lstStyle/>
          <a:p>
            <a:pPr algn="ctr"/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IN" sz="2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514600"/>
            <a:ext cx="274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Ultimate Goal</a:t>
            </a:r>
          </a:p>
          <a:p>
            <a:endParaRPr lang="en-US" sz="2200" dirty="0" smtClean="0"/>
          </a:p>
          <a:p>
            <a:pPr algn="ctr"/>
            <a:r>
              <a:rPr lang="en-US" sz="2200" dirty="0" smtClean="0"/>
              <a:t>Next Step: Generalize and Disseminate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76800" y="2590800"/>
            <a:ext cx="274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Does Not Work</a:t>
            </a:r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Next Step: Why? Modify Intervention</a:t>
            </a:r>
            <a:endParaRPr lang="en-US" sz="2400" dirty="0" smtClean="0"/>
          </a:p>
          <a:p>
            <a:pPr algn="ctr"/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572000"/>
            <a:ext cx="2743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Other Factors Driving Change</a:t>
            </a:r>
          </a:p>
          <a:p>
            <a:pPr algn="ctr"/>
            <a:endParaRPr lang="en-US" sz="2400" u="sng" dirty="0"/>
          </a:p>
          <a:p>
            <a:pPr algn="ctr"/>
            <a:r>
              <a:rPr lang="en-US" sz="2200" dirty="0" smtClean="0"/>
              <a:t>Next Step: </a:t>
            </a:r>
            <a:r>
              <a:rPr lang="en-US" sz="2200" dirty="0" smtClean="0"/>
              <a:t>Reexamine </a:t>
            </a:r>
            <a:r>
              <a:rPr lang="en-US" sz="2200" dirty="0" smtClean="0"/>
              <a:t>A</a:t>
            </a:r>
            <a:r>
              <a:rPr lang="en-US" sz="2200" dirty="0" smtClean="0"/>
              <a:t>ssumptions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0"/>
            <a:ext cx="274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Poor Implementation</a:t>
            </a:r>
            <a:endParaRPr lang="en-US" sz="2400" u="sng" dirty="0"/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Next Step: Study Barriers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2514600"/>
            <a:ext cx="2743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Is improvement attributable to the intervention? No?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Next Steps: Examine and Redesign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" y="1295400"/>
            <a:ext cx="8153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31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Innovating 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41960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Need a framework to reliably answer those questions of implementation and improvement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Isolate what’s actually driving outcomes in a sea of parallel interventions and complex array of confounders </a:t>
            </a:r>
          </a:p>
          <a:p>
            <a:pPr lvl="2"/>
            <a:r>
              <a:rPr lang="en-US" dirty="0" smtClean="0"/>
              <a:t>Improve patient outcomes, increase efficiency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How?</a:t>
            </a:r>
            <a:endParaRPr lang="en-US" dirty="0"/>
          </a:p>
          <a:p>
            <a:pPr lvl="2"/>
            <a:r>
              <a:rPr lang="en-US" dirty="0" smtClean="0"/>
              <a:t>Break </a:t>
            </a:r>
            <a:r>
              <a:rPr lang="en-US" dirty="0"/>
              <a:t>down barriers between “QI” and “Research</a:t>
            </a:r>
            <a:r>
              <a:rPr lang="en-US" dirty="0" smtClean="0"/>
              <a:t>”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New Methodological Toolbox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Quasi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-Experimental Designs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6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Quasi-Experimental </a:t>
            </a:r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814" y="2895600"/>
            <a:ext cx="6303557" cy="2438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8342" y="3429000"/>
            <a:ext cx="1873858" cy="1154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Current </a:t>
            </a:r>
          </a:p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QI Approach</a:t>
            </a:r>
          </a:p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(Weak)  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7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1380</Words>
  <Application>Microsoft Macintosh PowerPoint</Application>
  <PresentationFormat>On-screen Show (4:3)</PresentationFormat>
  <Paragraphs>307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Outline </vt:lpstr>
      <vt:lpstr>Traditional QI Approach</vt:lpstr>
      <vt:lpstr>Weakness of Traditional QI</vt:lpstr>
      <vt:lpstr>Weakness of Traditional QI</vt:lpstr>
      <vt:lpstr>Weakness of Traditional QI</vt:lpstr>
      <vt:lpstr>Evaluating QI Programs</vt:lpstr>
      <vt:lpstr>Innovating Quality Improvement</vt:lpstr>
      <vt:lpstr>Quasi-Experimental Design</vt:lpstr>
      <vt:lpstr>Quasi-Experimental Design</vt:lpstr>
      <vt:lpstr>Quasi-Experimental Design</vt:lpstr>
      <vt:lpstr>CIIS Study: Hospital Readmissions</vt:lpstr>
      <vt:lpstr>Preventing unnecessary readmissions represents good patient care and will prepare BMC for the future of medicine</vt:lpstr>
      <vt:lpstr>BMC’s centralized readmission prevention strategy seeks to thoughtfully refocus existing resources to address barriers</vt:lpstr>
      <vt:lpstr>BMC’s internal Readmissions Risk Assessment rolled out on medical services in Spring 2016, with an update in August 2016</vt:lpstr>
      <vt:lpstr>The Readmission Risk Assessment identifies patients at risk for readmission and aligns resources against them</vt:lpstr>
      <vt:lpstr>A variety of evidence-based interventions have been developed and rolled out for the most at-risk medical cohorts</vt:lpstr>
      <vt:lpstr>Back to QE Design: Regression Discontinuity</vt:lpstr>
      <vt:lpstr>Familiar Example: New Drug for Hypertension</vt:lpstr>
      <vt:lpstr>RDD in Readmission</vt:lpstr>
      <vt:lpstr>RDD in Readmissions</vt:lpstr>
      <vt:lpstr>PowerPoint Presentation</vt:lpstr>
      <vt:lpstr>The Fine Print: RDD Assumptions</vt:lpstr>
      <vt:lpstr>PowerPoint Presentation</vt:lpstr>
      <vt:lpstr>Advantages of RD Design in QI</vt:lpstr>
      <vt:lpstr>A New QI Paradigm</vt:lpstr>
      <vt:lpstr>A New QI Paradigm</vt:lpstr>
      <vt:lpstr>A New QI Paradigm</vt:lpstr>
      <vt:lpstr>Conclusion</vt:lpstr>
      <vt:lpstr>Acknowledgments </vt:lpstr>
      <vt:lpstr>Questions? 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Discontinuity: A New QI Paradigm ?</dc:title>
  <dc:creator>Department of Veterans Affairs</dc:creator>
  <cp:lastModifiedBy>Nicholas Cordella</cp:lastModifiedBy>
  <cp:revision>219</cp:revision>
  <dcterms:created xsi:type="dcterms:W3CDTF">2016-11-05T23:40:53Z</dcterms:created>
  <dcterms:modified xsi:type="dcterms:W3CDTF">2017-01-17T14:13:22Z</dcterms:modified>
</cp:coreProperties>
</file>